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19.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9"/>
  </p:notesMasterIdLst>
  <p:sldIdLst>
    <p:sldId id="308" r:id="rId2"/>
    <p:sldId id="258" r:id="rId3"/>
    <p:sldId id="305" r:id="rId4"/>
    <p:sldId id="259" r:id="rId5"/>
    <p:sldId id="306" r:id="rId6"/>
    <p:sldId id="313" r:id="rId7"/>
    <p:sldId id="340" r:id="rId8"/>
    <p:sldId id="314" r:id="rId9"/>
    <p:sldId id="315" r:id="rId10"/>
    <p:sldId id="333" r:id="rId11"/>
    <p:sldId id="316" r:id="rId12"/>
    <p:sldId id="260" r:id="rId13"/>
    <p:sldId id="334" r:id="rId14"/>
    <p:sldId id="335" r:id="rId15"/>
    <p:sldId id="263" r:id="rId16"/>
    <p:sldId id="336" r:id="rId17"/>
    <p:sldId id="310" r:id="rId18"/>
    <p:sldId id="337" r:id="rId19"/>
    <p:sldId id="332" r:id="rId20"/>
    <p:sldId id="330" r:id="rId21"/>
    <p:sldId id="346" r:id="rId22"/>
    <p:sldId id="339" r:id="rId23"/>
    <p:sldId id="324" r:id="rId24"/>
    <p:sldId id="325" r:id="rId25"/>
    <p:sldId id="326" r:id="rId26"/>
    <p:sldId id="342" r:id="rId27"/>
    <p:sldId id="341" r:id="rId28"/>
    <p:sldId id="317" r:id="rId29"/>
    <p:sldId id="318" r:id="rId30"/>
    <p:sldId id="321" r:id="rId31"/>
    <p:sldId id="320" r:id="rId32"/>
    <p:sldId id="323" r:id="rId33"/>
    <p:sldId id="327" r:id="rId34"/>
    <p:sldId id="347" r:id="rId35"/>
    <p:sldId id="328" r:id="rId36"/>
    <p:sldId id="329" r:id="rId37"/>
    <p:sldId id="349" r:id="rId38"/>
  </p:sldIdLst>
  <p:sldSz cx="18288000" cy="10287000"/>
  <p:notesSz cx="6858000" cy="9144000"/>
  <p:embeddedFontLst>
    <p:embeddedFont>
      <p:font typeface="Lexend Deca" panose="020B0604020202020204" charset="0"/>
      <p:regular r:id="rId40"/>
      <p:bold r:id="rId41"/>
    </p:embeddedFont>
    <p:embeddedFont>
      <p:font typeface="Outfit" panose="020B0604020202020204" charset="0"/>
      <p:regular r:id="rId42"/>
      <p:bold r:id="rId43"/>
    </p:embeddedFont>
    <p:embeddedFont>
      <p:font typeface="Outfit Bold" panose="020B0604020202020204" charset="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A6C"/>
    <a:srgbClr val="00CD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theme" Target="theme/theme1.xml"/><Relationship Id="rId50"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customXml" Target="../customXml/item3.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4286F0-5D44-442A-89D7-9EA0829990CE}" type="datetimeFigureOut">
              <a:rPr lang="en-US" smtClean="0"/>
              <a:t>7/18/2025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33A928-C791-423D-8AB9-F59BCD590E35}" type="slidenum">
              <a:rPr lang="en-US" smtClean="0"/>
              <a:t>‹#›</a:t>
            </a:fld>
            <a:endParaRPr lang="en-US"/>
          </a:p>
        </p:txBody>
      </p:sp>
    </p:spTree>
    <p:extLst>
      <p:ext uri="{BB962C8B-B14F-4D97-AF65-F5344CB8AC3E}">
        <p14:creationId xmlns:p14="http://schemas.microsoft.com/office/powerpoint/2010/main" val="1344158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7CF84-7D22-98C9-CD1F-A7E42F9111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2DC22E-6750-9425-DD7A-AC636AC632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5D3774-5C32-3EC6-C8F4-3D5C8AA970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A40BA43-88C5-B71E-BEE8-FD5B98A9AE85}"/>
              </a:ext>
            </a:extLst>
          </p:cNvPr>
          <p:cNvSpPr>
            <a:spLocks noGrp="1"/>
          </p:cNvSpPr>
          <p:nvPr>
            <p:ph type="sldNum" sz="quarter" idx="5"/>
          </p:nvPr>
        </p:nvSpPr>
        <p:spPr/>
        <p:txBody>
          <a:bodyPr/>
          <a:lstStyle/>
          <a:p>
            <a:fld id="{1133A928-C791-423D-8AB9-F59BCD590E35}" type="slidenum">
              <a:rPr lang="en-US" smtClean="0"/>
              <a:t>1</a:t>
            </a:fld>
            <a:endParaRPr lang="en-US" dirty="0"/>
          </a:p>
        </p:txBody>
      </p:sp>
    </p:spTree>
    <p:extLst>
      <p:ext uri="{BB962C8B-B14F-4D97-AF65-F5344CB8AC3E}">
        <p14:creationId xmlns:p14="http://schemas.microsoft.com/office/powerpoint/2010/main" val="1052268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DA1BE-EF10-4911-12AC-90949F40B8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8B0F74-695F-95DB-5901-DC1D85B251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5F55FA-B4E9-6B5E-8688-5288E58344B4}"/>
              </a:ext>
            </a:extLst>
          </p:cNvPr>
          <p:cNvSpPr>
            <a:spLocks noGrp="1"/>
          </p:cNvSpPr>
          <p:nvPr>
            <p:ph type="body" idx="1"/>
          </p:nvPr>
        </p:nvSpPr>
        <p:spPr/>
        <p:txBody>
          <a:bodyPr/>
          <a:lstStyle/>
          <a:p>
            <a:r>
              <a:rPr lang="en-US" dirty="0"/>
              <a:t>The role of Causal inference is two-fold: understand cause and consequences. </a:t>
            </a:r>
          </a:p>
        </p:txBody>
      </p:sp>
      <p:sp>
        <p:nvSpPr>
          <p:cNvPr id="4" name="Slide Number Placeholder 3">
            <a:extLst>
              <a:ext uri="{FF2B5EF4-FFF2-40B4-BE49-F238E27FC236}">
                <a16:creationId xmlns:a16="http://schemas.microsoft.com/office/drawing/2014/main" id="{9A57A9D1-0452-A2F1-055D-4D4E99631E2F}"/>
              </a:ext>
            </a:extLst>
          </p:cNvPr>
          <p:cNvSpPr>
            <a:spLocks noGrp="1"/>
          </p:cNvSpPr>
          <p:nvPr>
            <p:ph type="sldNum" sz="quarter" idx="5"/>
          </p:nvPr>
        </p:nvSpPr>
        <p:spPr/>
        <p:txBody>
          <a:bodyPr/>
          <a:lstStyle/>
          <a:p>
            <a:fld id="{1133A928-C791-423D-8AB9-F59BCD590E35}" type="slidenum">
              <a:rPr lang="en-US" smtClean="0"/>
              <a:t>13</a:t>
            </a:fld>
            <a:endParaRPr lang="en-US" dirty="0"/>
          </a:p>
        </p:txBody>
      </p:sp>
    </p:spTree>
    <p:extLst>
      <p:ext uri="{BB962C8B-B14F-4D97-AF65-F5344CB8AC3E}">
        <p14:creationId xmlns:p14="http://schemas.microsoft.com/office/powerpoint/2010/main" val="4938279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ED20E7-8179-0653-6838-DD300677B5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34C29D-35EB-B4F0-1595-0402BDAA75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761628-433F-7B76-E00E-0FB7267798C7}"/>
              </a:ext>
            </a:extLst>
          </p:cNvPr>
          <p:cNvSpPr>
            <a:spLocks noGrp="1"/>
          </p:cNvSpPr>
          <p:nvPr>
            <p:ph type="body" idx="1"/>
          </p:nvPr>
        </p:nvSpPr>
        <p:spPr/>
        <p:txBody>
          <a:bodyPr/>
          <a:lstStyle/>
          <a:p>
            <a:r>
              <a:rPr lang="en-US" dirty="0"/>
              <a:t>The role of Causal inference is two-fold: understand cause and consequences. </a:t>
            </a:r>
          </a:p>
        </p:txBody>
      </p:sp>
      <p:sp>
        <p:nvSpPr>
          <p:cNvPr id="4" name="Slide Number Placeholder 3">
            <a:extLst>
              <a:ext uri="{FF2B5EF4-FFF2-40B4-BE49-F238E27FC236}">
                <a16:creationId xmlns:a16="http://schemas.microsoft.com/office/drawing/2014/main" id="{7A79E586-F7A3-274B-A841-1FF0EBD0F671}"/>
              </a:ext>
            </a:extLst>
          </p:cNvPr>
          <p:cNvSpPr>
            <a:spLocks noGrp="1"/>
          </p:cNvSpPr>
          <p:nvPr>
            <p:ph type="sldNum" sz="quarter" idx="5"/>
          </p:nvPr>
        </p:nvSpPr>
        <p:spPr/>
        <p:txBody>
          <a:bodyPr/>
          <a:lstStyle/>
          <a:p>
            <a:fld id="{1133A928-C791-423D-8AB9-F59BCD590E35}" type="slidenum">
              <a:rPr lang="en-US" smtClean="0"/>
              <a:t>14</a:t>
            </a:fld>
            <a:endParaRPr lang="en-US" dirty="0"/>
          </a:p>
        </p:txBody>
      </p:sp>
    </p:spTree>
    <p:extLst>
      <p:ext uri="{BB962C8B-B14F-4D97-AF65-F5344CB8AC3E}">
        <p14:creationId xmlns:p14="http://schemas.microsoft.com/office/powerpoint/2010/main" val="316636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framework to assess the business impact of AI used by top tech companies</a:t>
            </a:r>
            <a:endParaRPr lang="en-CH" dirty="0"/>
          </a:p>
        </p:txBody>
      </p:sp>
      <p:sp>
        <p:nvSpPr>
          <p:cNvPr id="4" name="Slide Number Placeholder 3"/>
          <p:cNvSpPr>
            <a:spLocks noGrp="1"/>
          </p:cNvSpPr>
          <p:nvPr>
            <p:ph type="sldNum" sz="quarter" idx="5"/>
          </p:nvPr>
        </p:nvSpPr>
        <p:spPr/>
        <p:txBody>
          <a:bodyPr/>
          <a:lstStyle/>
          <a:p>
            <a:fld id="{1133A928-C791-423D-8AB9-F59BCD590E35}" type="slidenum">
              <a:rPr lang="en-US" smtClean="0"/>
              <a:t>15</a:t>
            </a:fld>
            <a:endParaRPr lang="en-US"/>
          </a:p>
        </p:txBody>
      </p:sp>
    </p:spTree>
    <p:extLst>
      <p:ext uri="{BB962C8B-B14F-4D97-AF65-F5344CB8AC3E}">
        <p14:creationId xmlns:p14="http://schemas.microsoft.com/office/powerpoint/2010/main" val="3162891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5B123-3A7C-0E76-E56A-719E09D2D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F0F7DD-AD73-2767-E71E-7513EF4362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F9E409-A3C9-60AB-4984-447BBBFC0D43}"/>
              </a:ext>
            </a:extLst>
          </p:cNvPr>
          <p:cNvSpPr>
            <a:spLocks noGrp="1"/>
          </p:cNvSpPr>
          <p:nvPr>
            <p:ph type="body" idx="1"/>
          </p:nvPr>
        </p:nvSpPr>
        <p:spPr/>
        <p:txBody>
          <a:bodyPr/>
          <a:lstStyle/>
          <a:p>
            <a:r>
              <a:rPr lang="en-US" dirty="0"/>
              <a:t>This is the  framework to assess the business impact of AI used by top tech companies</a:t>
            </a:r>
            <a:endParaRPr lang="en-CH" dirty="0"/>
          </a:p>
        </p:txBody>
      </p:sp>
      <p:sp>
        <p:nvSpPr>
          <p:cNvPr id="4" name="Slide Number Placeholder 3">
            <a:extLst>
              <a:ext uri="{FF2B5EF4-FFF2-40B4-BE49-F238E27FC236}">
                <a16:creationId xmlns:a16="http://schemas.microsoft.com/office/drawing/2014/main" id="{9E605FAF-1EB6-8CF8-656E-4D0E304E1FFC}"/>
              </a:ext>
            </a:extLst>
          </p:cNvPr>
          <p:cNvSpPr>
            <a:spLocks noGrp="1"/>
          </p:cNvSpPr>
          <p:nvPr>
            <p:ph type="sldNum" sz="quarter" idx="5"/>
          </p:nvPr>
        </p:nvSpPr>
        <p:spPr/>
        <p:txBody>
          <a:bodyPr/>
          <a:lstStyle/>
          <a:p>
            <a:fld id="{1133A928-C791-423D-8AB9-F59BCD590E35}" type="slidenum">
              <a:rPr lang="en-US" smtClean="0"/>
              <a:t>16</a:t>
            </a:fld>
            <a:endParaRPr lang="en-US"/>
          </a:p>
        </p:txBody>
      </p:sp>
    </p:spTree>
    <p:extLst>
      <p:ext uri="{BB962C8B-B14F-4D97-AF65-F5344CB8AC3E}">
        <p14:creationId xmlns:p14="http://schemas.microsoft.com/office/powerpoint/2010/main" val="25381721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48A021-7E58-9FAD-1DFF-B4117D1C67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BA43EC-3EF8-5F3E-5E30-186CDB3603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3EA3A2-CCE9-A6C8-170B-67F610A500C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A977FD6-6D8A-62E0-CE8A-C13701D4D84D}"/>
              </a:ext>
            </a:extLst>
          </p:cNvPr>
          <p:cNvSpPr>
            <a:spLocks noGrp="1"/>
          </p:cNvSpPr>
          <p:nvPr>
            <p:ph type="sldNum" sz="quarter" idx="5"/>
          </p:nvPr>
        </p:nvSpPr>
        <p:spPr/>
        <p:txBody>
          <a:bodyPr/>
          <a:lstStyle/>
          <a:p>
            <a:fld id="{1133A928-C791-423D-8AB9-F59BCD590E35}" type="slidenum">
              <a:rPr lang="en-US" smtClean="0"/>
              <a:t>17</a:t>
            </a:fld>
            <a:endParaRPr lang="en-US" dirty="0"/>
          </a:p>
        </p:txBody>
      </p:sp>
    </p:spTree>
    <p:extLst>
      <p:ext uri="{BB962C8B-B14F-4D97-AF65-F5344CB8AC3E}">
        <p14:creationId xmlns:p14="http://schemas.microsoft.com/office/powerpoint/2010/main" val="3297028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0B7FB-BE1B-813B-9B7C-470E1286D4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B86ECF-8534-1E8B-A008-9A83BF137B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350AD4-E460-F4F8-8B87-C71A2BB5547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CDC1E98-ACC5-1B54-06E8-1CECC65F5A0B}"/>
              </a:ext>
            </a:extLst>
          </p:cNvPr>
          <p:cNvSpPr>
            <a:spLocks noGrp="1"/>
          </p:cNvSpPr>
          <p:nvPr>
            <p:ph type="sldNum" sz="quarter" idx="5"/>
          </p:nvPr>
        </p:nvSpPr>
        <p:spPr/>
        <p:txBody>
          <a:bodyPr/>
          <a:lstStyle/>
          <a:p>
            <a:fld id="{1133A928-C791-423D-8AB9-F59BCD590E35}" type="slidenum">
              <a:rPr lang="en-US" smtClean="0"/>
              <a:t>18</a:t>
            </a:fld>
            <a:endParaRPr lang="en-US" dirty="0"/>
          </a:p>
        </p:txBody>
      </p:sp>
    </p:spTree>
    <p:extLst>
      <p:ext uri="{BB962C8B-B14F-4D97-AF65-F5344CB8AC3E}">
        <p14:creationId xmlns:p14="http://schemas.microsoft.com/office/powerpoint/2010/main" val="1143183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6D184-0984-ADAB-1F6C-FEDA05D788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97ADD1-FD59-DA5C-359D-85FA602CA1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2013EA-941E-1B94-DA0A-F6618BE718BB}"/>
              </a:ext>
            </a:extLst>
          </p:cNvPr>
          <p:cNvSpPr>
            <a:spLocks noGrp="1"/>
          </p:cNvSpPr>
          <p:nvPr>
            <p:ph type="body" idx="1"/>
          </p:nvPr>
        </p:nvSpPr>
        <p:spPr/>
        <p:txBody>
          <a:bodyPr/>
          <a:lstStyle/>
          <a:p>
            <a:r>
              <a:rPr lang="en-US" dirty="0"/>
              <a:t>Now, let’s dive into the main application of Causal AI that you can use in your </a:t>
            </a:r>
            <a:r>
              <a:rPr lang="en-US" dirty="0" err="1"/>
              <a:t>organisation</a:t>
            </a:r>
            <a:endParaRPr lang="en-CH" dirty="0"/>
          </a:p>
        </p:txBody>
      </p:sp>
      <p:sp>
        <p:nvSpPr>
          <p:cNvPr id="4" name="Slide Number Placeholder 3">
            <a:extLst>
              <a:ext uri="{FF2B5EF4-FFF2-40B4-BE49-F238E27FC236}">
                <a16:creationId xmlns:a16="http://schemas.microsoft.com/office/drawing/2014/main" id="{E0DA662C-C1E9-2346-6D0B-648ED2C50663}"/>
              </a:ext>
            </a:extLst>
          </p:cNvPr>
          <p:cNvSpPr>
            <a:spLocks noGrp="1"/>
          </p:cNvSpPr>
          <p:nvPr>
            <p:ph type="sldNum" sz="quarter" idx="5"/>
          </p:nvPr>
        </p:nvSpPr>
        <p:spPr/>
        <p:txBody>
          <a:bodyPr/>
          <a:lstStyle/>
          <a:p>
            <a:fld id="{1133A928-C791-423D-8AB9-F59BCD590E35}" type="slidenum">
              <a:rPr lang="en-US" smtClean="0"/>
              <a:t>19</a:t>
            </a:fld>
            <a:endParaRPr lang="en-US"/>
          </a:p>
        </p:txBody>
      </p:sp>
    </p:spTree>
    <p:extLst>
      <p:ext uri="{BB962C8B-B14F-4D97-AF65-F5344CB8AC3E}">
        <p14:creationId xmlns:p14="http://schemas.microsoft.com/office/powerpoint/2010/main" val="6515516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AF6BC4-3DD7-DF89-174D-08E435A8A8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76417A-E8C9-395B-957B-1B1E8EDD6E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575393-55F1-A31B-21BF-27EB38D7E273}"/>
              </a:ext>
            </a:extLst>
          </p:cNvPr>
          <p:cNvSpPr>
            <a:spLocks noGrp="1"/>
          </p:cNvSpPr>
          <p:nvPr>
            <p:ph type="body" idx="1"/>
          </p:nvPr>
        </p:nvSpPr>
        <p:spPr/>
        <p:txBody>
          <a:bodyPr/>
          <a:lstStyle/>
          <a:p>
            <a:r>
              <a:rPr lang="en-US" dirty="0"/>
              <a:t>In addition, causal evidence from research helps to pile up. reliable evidence on what works and what doesn’t</a:t>
            </a:r>
          </a:p>
        </p:txBody>
      </p:sp>
      <p:sp>
        <p:nvSpPr>
          <p:cNvPr id="4" name="Slide Number Placeholder 3">
            <a:extLst>
              <a:ext uri="{FF2B5EF4-FFF2-40B4-BE49-F238E27FC236}">
                <a16:creationId xmlns:a16="http://schemas.microsoft.com/office/drawing/2014/main" id="{69583308-4293-90D3-41EE-F575B0B3F7A1}"/>
              </a:ext>
            </a:extLst>
          </p:cNvPr>
          <p:cNvSpPr>
            <a:spLocks noGrp="1"/>
          </p:cNvSpPr>
          <p:nvPr>
            <p:ph type="sldNum" sz="quarter" idx="5"/>
          </p:nvPr>
        </p:nvSpPr>
        <p:spPr/>
        <p:txBody>
          <a:bodyPr/>
          <a:lstStyle/>
          <a:p>
            <a:fld id="{1133A928-C791-423D-8AB9-F59BCD590E35}" type="slidenum">
              <a:rPr lang="en-US" smtClean="0"/>
              <a:t>20</a:t>
            </a:fld>
            <a:endParaRPr lang="en-US" dirty="0"/>
          </a:p>
        </p:txBody>
      </p:sp>
    </p:spTree>
    <p:extLst>
      <p:ext uri="{BB962C8B-B14F-4D97-AF65-F5344CB8AC3E}">
        <p14:creationId xmlns:p14="http://schemas.microsoft.com/office/powerpoint/2010/main" val="30680390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6AE132-2648-E426-0645-C34EFC1FF1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29CBD8-C302-E4AE-8E99-0B2FE7899A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96FC8F-9F17-23DC-4932-4541B21BE34A}"/>
              </a:ext>
            </a:extLst>
          </p:cNvPr>
          <p:cNvSpPr>
            <a:spLocks noGrp="1"/>
          </p:cNvSpPr>
          <p:nvPr>
            <p:ph type="body" idx="1"/>
          </p:nvPr>
        </p:nvSpPr>
        <p:spPr/>
        <p:txBody>
          <a:bodyPr/>
          <a:lstStyle/>
          <a:p>
            <a:r>
              <a:rPr lang="en-US" dirty="0"/>
              <a:t>Strawberry example</a:t>
            </a:r>
          </a:p>
        </p:txBody>
      </p:sp>
      <p:sp>
        <p:nvSpPr>
          <p:cNvPr id="4" name="Slide Number Placeholder 3">
            <a:extLst>
              <a:ext uri="{FF2B5EF4-FFF2-40B4-BE49-F238E27FC236}">
                <a16:creationId xmlns:a16="http://schemas.microsoft.com/office/drawing/2014/main" id="{8DE0B0FC-D3DE-3E8A-3966-2DC13280F61E}"/>
              </a:ext>
            </a:extLst>
          </p:cNvPr>
          <p:cNvSpPr>
            <a:spLocks noGrp="1"/>
          </p:cNvSpPr>
          <p:nvPr>
            <p:ph type="sldNum" sz="quarter" idx="5"/>
          </p:nvPr>
        </p:nvSpPr>
        <p:spPr/>
        <p:txBody>
          <a:bodyPr/>
          <a:lstStyle/>
          <a:p>
            <a:fld id="{1133A928-C791-423D-8AB9-F59BCD590E35}" type="slidenum">
              <a:rPr lang="en-US" smtClean="0"/>
              <a:t>21</a:t>
            </a:fld>
            <a:endParaRPr lang="en-US" dirty="0"/>
          </a:p>
        </p:txBody>
      </p:sp>
    </p:spTree>
    <p:extLst>
      <p:ext uri="{BB962C8B-B14F-4D97-AF65-F5344CB8AC3E}">
        <p14:creationId xmlns:p14="http://schemas.microsoft.com/office/powerpoint/2010/main" val="34083746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3F2BA-3F2A-437D-99CE-3D33C55C41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C51DE7-934F-1D10-33E3-3308626BE4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4B3911-860E-3B36-2CE1-000777EC9824}"/>
              </a:ext>
            </a:extLst>
          </p:cNvPr>
          <p:cNvSpPr>
            <a:spLocks noGrp="1"/>
          </p:cNvSpPr>
          <p:nvPr>
            <p:ph type="body" idx="1"/>
          </p:nvPr>
        </p:nvSpPr>
        <p:spPr/>
        <p:txBody>
          <a:bodyPr/>
          <a:lstStyle/>
          <a:p>
            <a:r>
              <a:rPr lang="en-US" dirty="0"/>
              <a:t>Strawberry example</a:t>
            </a:r>
          </a:p>
        </p:txBody>
      </p:sp>
      <p:sp>
        <p:nvSpPr>
          <p:cNvPr id="4" name="Slide Number Placeholder 3">
            <a:extLst>
              <a:ext uri="{FF2B5EF4-FFF2-40B4-BE49-F238E27FC236}">
                <a16:creationId xmlns:a16="http://schemas.microsoft.com/office/drawing/2014/main" id="{D9F9FB1D-2186-3426-7211-2DD1B917950A}"/>
              </a:ext>
            </a:extLst>
          </p:cNvPr>
          <p:cNvSpPr>
            <a:spLocks noGrp="1"/>
          </p:cNvSpPr>
          <p:nvPr>
            <p:ph type="sldNum" sz="quarter" idx="5"/>
          </p:nvPr>
        </p:nvSpPr>
        <p:spPr/>
        <p:txBody>
          <a:bodyPr/>
          <a:lstStyle/>
          <a:p>
            <a:fld id="{1133A928-C791-423D-8AB9-F59BCD590E35}" type="slidenum">
              <a:rPr lang="en-US" smtClean="0"/>
              <a:t>22</a:t>
            </a:fld>
            <a:endParaRPr lang="en-US" dirty="0"/>
          </a:p>
        </p:txBody>
      </p:sp>
    </p:spTree>
    <p:extLst>
      <p:ext uri="{BB962C8B-B14F-4D97-AF65-F5344CB8AC3E}">
        <p14:creationId xmlns:p14="http://schemas.microsoft.com/office/powerpoint/2010/main" val="1810333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DFF55-ABA5-6CEB-A629-94C7F2B641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645612-AF3A-DEEE-72B3-F9BE2E6194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300146-ABC2-84A6-4A65-19D79D94744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DE53FD3-76F4-08F5-EC8C-0591A54F397C}"/>
              </a:ext>
            </a:extLst>
          </p:cNvPr>
          <p:cNvSpPr>
            <a:spLocks noGrp="1"/>
          </p:cNvSpPr>
          <p:nvPr>
            <p:ph type="sldNum" sz="quarter" idx="5"/>
          </p:nvPr>
        </p:nvSpPr>
        <p:spPr/>
        <p:txBody>
          <a:bodyPr/>
          <a:lstStyle/>
          <a:p>
            <a:fld id="{1133A928-C791-423D-8AB9-F59BCD590E35}" type="slidenum">
              <a:rPr lang="en-US" smtClean="0"/>
              <a:t>3</a:t>
            </a:fld>
            <a:endParaRPr lang="en-US" dirty="0"/>
          </a:p>
        </p:txBody>
      </p:sp>
    </p:spTree>
    <p:extLst>
      <p:ext uri="{BB962C8B-B14F-4D97-AF65-F5344CB8AC3E}">
        <p14:creationId xmlns:p14="http://schemas.microsoft.com/office/powerpoint/2010/main" val="16153655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dive into the main application of Causal AI that you can use in your </a:t>
            </a:r>
            <a:r>
              <a:rPr lang="en-US" dirty="0" err="1"/>
              <a:t>organisation</a:t>
            </a:r>
            <a:endParaRPr lang="en-CH" dirty="0"/>
          </a:p>
        </p:txBody>
      </p:sp>
      <p:sp>
        <p:nvSpPr>
          <p:cNvPr id="4" name="Slide Number Placeholder 3"/>
          <p:cNvSpPr>
            <a:spLocks noGrp="1"/>
          </p:cNvSpPr>
          <p:nvPr>
            <p:ph type="sldNum" sz="quarter" idx="5"/>
          </p:nvPr>
        </p:nvSpPr>
        <p:spPr/>
        <p:txBody>
          <a:bodyPr/>
          <a:lstStyle/>
          <a:p>
            <a:fld id="{1133A928-C791-423D-8AB9-F59BCD590E35}" type="slidenum">
              <a:rPr lang="en-US" smtClean="0"/>
              <a:t>23</a:t>
            </a:fld>
            <a:endParaRPr lang="en-US"/>
          </a:p>
        </p:txBody>
      </p:sp>
    </p:spTree>
    <p:extLst>
      <p:ext uri="{BB962C8B-B14F-4D97-AF65-F5344CB8AC3E}">
        <p14:creationId xmlns:p14="http://schemas.microsoft.com/office/powerpoint/2010/main" val="8693342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4C419-B0B4-7E05-3DAC-2D4927E8A8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0D714B-D89F-3CA0-CD23-CE79D1B198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315A0D-31D4-B881-B8A7-C5CE1B3720F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171639-9A92-DA9B-F506-BB975DF04B69}"/>
              </a:ext>
            </a:extLst>
          </p:cNvPr>
          <p:cNvSpPr>
            <a:spLocks noGrp="1"/>
          </p:cNvSpPr>
          <p:nvPr>
            <p:ph type="sldNum" sz="quarter" idx="5"/>
          </p:nvPr>
        </p:nvSpPr>
        <p:spPr/>
        <p:txBody>
          <a:bodyPr/>
          <a:lstStyle/>
          <a:p>
            <a:fld id="{1133A928-C791-423D-8AB9-F59BCD590E35}" type="slidenum">
              <a:rPr lang="en-US" smtClean="0"/>
              <a:t>24</a:t>
            </a:fld>
            <a:endParaRPr lang="en-US" dirty="0"/>
          </a:p>
        </p:txBody>
      </p:sp>
    </p:spTree>
    <p:extLst>
      <p:ext uri="{BB962C8B-B14F-4D97-AF65-F5344CB8AC3E}">
        <p14:creationId xmlns:p14="http://schemas.microsoft.com/office/powerpoint/2010/main" val="404586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208E0-36A9-E070-A423-4F45D2E185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DDF7E3-9492-CCDC-045E-ADD522EDD3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B2FDAD-90D0-3661-B507-77925FBEA70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AB470F-021E-B199-8D03-E3DB47A45148}"/>
              </a:ext>
            </a:extLst>
          </p:cNvPr>
          <p:cNvSpPr>
            <a:spLocks noGrp="1"/>
          </p:cNvSpPr>
          <p:nvPr>
            <p:ph type="sldNum" sz="quarter" idx="5"/>
          </p:nvPr>
        </p:nvSpPr>
        <p:spPr/>
        <p:txBody>
          <a:bodyPr/>
          <a:lstStyle/>
          <a:p>
            <a:fld id="{1133A928-C791-423D-8AB9-F59BCD590E35}" type="slidenum">
              <a:rPr lang="en-US" smtClean="0"/>
              <a:t>25</a:t>
            </a:fld>
            <a:endParaRPr lang="en-US" dirty="0"/>
          </a:p>
        </p:txBody>
      </p:sp>
    </p:spTree>
    <p:extLst>
      <p:ext uri="{BB962C8B-B14F-4D97-AF65-F5344CB8AC3E}">
        <p14:creationId xmlns:p14="http://schemas.microsoft.com/office/powerpoint/2010/main" val="32052944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381E92-5C15-8EDD-2BF2-98FBA5B77D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E20E92-0283-0E34-A0D4-D0A46F446D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783109-F64B-2DF4-F9B8-A9F979B86EB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85B1778-6E00-F821-FC14-A49C1BD0398A}"/>
              </a:ext>
            </a:extLst>
          </p:cNvPr>
          <p:cNvSpPr>
            <a:spLocks noGrp="1"/>
          </p:cNvSpPr>
          <p:nvPr>
            <p:ph type="sldNum" sz="quarter" idx="5"/>
          </p:nvPr>
        </p:nvSpPr>
        <p:spPr/>
        <p:txBody>
          <a:bodyPr/>
          <a:lstStyle/>
          <a:p>
            <a:fld id="{1133A928-C791-423D-8AB9-F59BCD590E35}" type="slidenum">
              <a:rPr lang="en-US" smtClean="0"/>
              <a:t>26</a:t>
            </a:fld>
            <a:endParaRPr lang="en-US" dirty="0"/>
          </a:p>
        </p:txBody>
      </p:sp>
    </p:spTree>
    <p:extLst>
      <p:ext uri="{BB962C8B-B14F-4D97-AF65-F5344CB8AC3E}">
        <p14:creationId xmlns:p14="http://schemas.microsoft.com/office/powerpoint/2010/main" val="34685921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F6714-063E-122B-F14D-9748BD0B8F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D2060C-06E7-E15F-DE36-252812E863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A4ABDB-53DA-3000-FA55-519E19633AD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7E3BEA1-75CF-8568-9EC7-D79C6A0CD6A8}"/>
              </a:ext>
            </a:extLst>
          </p:cNvPr>
          <p:cNvSpPr>
            <a:spLocks noGrp="1"/>
          </p:cNvSpPr>
          <p:nvPr>
            <p:ph type="sldNum" sz="quarter" idx="5"/>
          </p:nvPr>
        </p:nvSpPr>
        <p:spPr/>
        <p:txBody>
          <a:bodyPr/>
          <a:lstStyle/>
          <a:p>
            <a:fld id="{1133A928-C791-423D-8AB9-F59BCD590E35}" type="slidenum">
              <a:rPr lang="en-US" smtClean="0"/>
              <a:t>27</a:t>
            </a:fld>
            <a:endParaRPr lang="en-US" dirty="0"/>
          </a:p>
        </p:txBody>
      </p:sp>
    </p:spTree>
    <p:extLst>
      <p:ext uri="{BB962C8B-B14F-4D97-AF65-F5344CB8AC3E}">
        <p14:creationId xmlns:p14="http://schemas.microsoft.com/office/powerpoint/2010/main" val="25073136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2C28D-3109-C28D-DC36-406ABD3FD2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EDA620-B0A4-8492-617B-EC6880637E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68630D-3695-A956-FDBB-8EB77167613B}"/>
              </a:ext>
            </a:extLst>
          </p:cNvPr>
          <p:cNvSpPr>
            <a:spLocks noGrp="1"/>
          </p:cNvSpPr>
          <p:nvPr>
            <p:ph type="body" idx="1"/>
          </p:nvPr>
        </p:nvSpPr>
        <p:spPr/>
        <p:txBody>
          <a:bodyPr/>
          <a:lstStyle/>
          <a:p>
            <a:r>
              <a:rPr lang="en-US" dirty="0"/>
              <a:t>A common issue that I witness in my practice.</a:t>
            </a:r>
          </a:p>
        </p:txBody>
      </p:sp>
      <p:sp>
        <p:nvSpPr>
          <p:cNvPr id="4" name="Slide Number Placeholder 3">
            <a:extLst>
              <a:ext uri="{FF2B5EF4-FFF2-40B4-BE49-F238E27FC236}">
                <a16:creationId xmlns:a16="http://schemas.microsoft.com/office/drawing/2014/main" id="{42BCFEAA-0145-1E44-3484-8A51DABD5B86}"/>
              </a:ext>
            </a:extLst>
          </p:cNvPr>
          <p:cNvSpPr>
            <a:spLocks noGrp="1"/>
          </p:cNvSpPr>
          <p:nvPr>
            <p:ph type="sldNum" sz="quarter" idx="5"/>
          </p:nvPr>
        </p:nvSpPr>
        <p:spPr/>
        <p:txBody>
          <a:bodyPr/>
          <a:lstStyle/>
          <a:p>
            <a:fld id="{1133A928-C791-423D-8AB9-F59BCD590E35}" type="slidenum">
              <a:rPr lang="en-US" smtClean="0"/>
              <a:t>29</a:t>
            </a:fld>
            <a:endParaRPr lang="en-US" dirty="0"/>
          </a:p>
        </p:txBody>
      </p:sp>
    </p:spTree>
    <p:extLst>
      <p:ext uri="{BB962C8B-B14F-4D97-AF65-F5344CB8AC3E}">
        <p14:creationId xmlns:p14="http://schemas.microsoft.com/office/powerpoint/2010/main" val="12932552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63A02A-020B-D628-B3EB-95F54C57A1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B4E2AB-FD45-0BA7-7032-B630AD7323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5A3105-F88D-01F7-26A2-0C3A0E728E3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B16B373-8E09-5748-3F22-150E6A8CE4DB}"/>
              </a:ext>
            </a:extLst>
          </p:cNvPr>
          <p:cNvSpPr>
            <a:spLocks noGrp="1"/>
          </p:cNvSpPr>
          <p:nvPr>
            <p:ph type="sldNum" sz="quarter" idx="5"/>
          </p:nvPr>
        </p:nvSpPr>
        <p:spPr/>
        <p:txBody>
          <a:bodyPr/>
          <a:lstStyle/>
          <a:p>
            <a:fld id="{1133A928-C791-423D-8AB9-F59BCD590E35}" type="slidenum">
              <a:rPr lang="en-US" smtClean="0"/>
              <a:t>30</a:t>
            </a:fld>
            <a:endParaRPr lang="en-US" dirty="0"/>
          </a:p>
        </p:txBody>
      </p:sp>
    </p:spTree>
    <p:extLst>
      <p:ext uri="{BB962C8B-B14F-4D97-AF65-F5344CB8AC3E}">
        <p14:creationId xmlns:p14="http://schemas.microsoft.com/office/powerpoint/2010/main" val="6405469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5948B-AAE1-A57E-C894-61A78E8711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FFEAB8-4118-C16D-CE3F-770FD57017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28FF63-6400-7639-0575-52649A4FE3F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0CC881D-9B07-6D81-F420-FE63288C8FD2}"/>
              </a:ext>
            </a:extLst>
          </p:cNvPr>
          <p:cNvSpPr>
            <a:spLocks noGrp="1"/>
          </p:cNvSpPr>
          <p:nvPr>
            <p:ph type="sldNum" sz="quarter" idx="5"/>
          </p:nvPr>
        </p:nvSpPr>
        <p:spPr/>
        <p:txBody>
          <a:bodyPr/>
          <a:lstStyle/>
          <a:p>
            <a:fld id="{1133A928-C791-423D-8AB9-F59BCD590E35}" type="slidenum">
              <a:rPr lang="en-US" smtClean="0"/>
              <a:t>31</a:t>
            </a:fld>
            <a:endParaRPr lang="en-US" dirty="0"/>
          </a:p>
        </p:txBody>
      </p:sp>
    </p:spTree>
    <p:extLst>
      <p:ext uri="{BB962C8B-B14F-4D97-AF65-F5344CB8AC3E}">
        <p14:creationId xmlns:p14="http://schemas.microsoft.com/office/powerpoint/2010/main" val="24952201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more or less technical answers. Cutting edge research provide potential solutions, but often simply reflecting on what can go wrong and tracking multiple metrics will do most of the job.</a:t>
            </a:r>
            <a:endParaRPr lang="en-CH" dirty="0"/>
          </a:p>
        </p:txBody>
      </p:sp>
      <p:sp>
        <p:nvSpPr>
          <p:cNvPr id="4" name="Slide Number Placeholder 3"/>
          <p:cNvSpPr>
            <a:spLocks noGrp="1"/>
          </p:cNvSpPr>
          <p:nvPr>
            <p:ph type="sldNum" sz="quarter" idx="5"/>
          </p:nvPr>
        </p:nvSpPr>
        <p:spPr/>
        <p:txBody>
          <a:bodyPr/>
          <a:lstStyle/>
          <a:p>
            <a:fld id="{1133A928-C791-423D-8AB9-F59BCD590E35}" type="slidenum">
              <a:rPr lang="en-US" smtClean="0"/>
              <a:t>32</a:t>
            </a:fld>
            <a:endParaRPr lang="en-US"/>
          </a:p>
        </p:txBody>
      </p:sp>
    </p:spTree>
    <p:extLst>
      <p:ext uri="{BB962C8B-B14F-4D97-AF65-F5344CB8AC3E}">
        <p14:creationId xmlns:p14="http://schemas.microsoft.com/office/powerpoint/2010/main" val="24432356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E62BC-B64B-EF10-9A21-85A1C9913B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BBFDA3-4A96-CEAD-F6BF-D53AF9C94D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B72932-F435-076E-50CF-65F2E232278E}"/>
              </a:ext>
            </a:extLst>
          </p:cNvPr>
          <p:cNvSpPr>
            <a:spLocks noGrp="1"/>
          </p:cNvSpPr>
          <p:nvPr>
            <p:ph type="body" idx="1"/>
          </p:nvPr>
        </p:nvSpPr>
        <p:spPr/>
        <p:txBody>
          <a:bodyPr/>
          <a:lstStyle/>
          <a:p>
            <a:r>
              <a:rPr lang="en-US" dirty="0"/>
              <a:t>The role of Causal inference is two-fold: understand cause and consequences. </a:t>
            </a:r>
          </a:p>
        </p:txBody>
      </p:sp>
      <p:sp>
        <p:nvSpPr>
          <p:cNvPr id="4" name="Slide Number Placeholder 3">
            <a:extLst>
              <a:ext uri="{FF2B5EF4-FFF2-40B4-BE49-F238E27FC236}">
                <a16:creationId xmlns:a16="http://schemas.microsoft.com/office/drawing/2014/main" id="{2B50B924-9C92-CCE6-85BD-5D268CC35148}"/>
              </a:ext>
            </a:extLst>
          </p:cNvPr>
          <p:cNvSpPr>
            <a:spLocks noGrp="1"/>
          </p:cNvSpPr>
          <p:nvPr>
            <p:ph type="sldNum" sz="quarter" idx="5"/>
          </p:nvPr>
        </p:nvSpPr>
        <p:spPr/>
        <p:txBody>
          <a:bodyPr/>
          <a:lstStyle/>
          <a:p>
            <a:fld id="{1133A928-C791-423D-8AB9-F59BCD590E35}" type="slidenum">
              <a:rPr lang="en-US" smtClean="0"/>
              <a:t>34</a:t>
            </a:fld>
            <a:endParaRPr lang="en-US" dirty="0"/>
          </a:p>
        </p:txBody>
      </p:sp>
    </p:spTree>
    <p:extLst>
      <p:ext uri="{BB962C8B-B14F-4D97-AF65-F5344CB8AC3E}">
        <p14:creationId xmlns:p14="http://schemas.microsoft.com/office/powerpoint/2010/main" val="31630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33A928-C791-423D-8AB9-F59BCD590E35}" type="slidenum">
              <a:rPr lang="en-US" smtClean="0"/>
              <a:t>4</a:t>
            </a:fld>
            <a:endParaRPr lang="en-US" dirty="0"/>
          </a:p>
        </p:txBody>
      </p:sp>
    </p:spTree>
    <p:extLst>
      <p:ext uri="{BB962C8B-B14F-4D97-AF65-F5344CB8AC3E}">
        <p14:creationId xmlns:p14="http://schemas.microsoft.com/office/powerpoint/2010/main" val="34245538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D3BC5-2B9D-8B3A-EE74-B96C5B7F19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CA4FE9-32B2-AD04-D77C-F8584D8A97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CC1399-A19D-2B7A-9A1C-68EE1688597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4067EAF-B0DE-C8CA-2EE6-B0FC1A224397}"/>
              </a:ext>
            </a:extLst>
          </p:cNvPr>
          <p:cNvSpPr>
            <a:spLocks noGrp="1"/>
          </p:cNvSpPr>
          <p:nvPr>
            <p:ph type="sldNum" sz="quarter" idx="5"/>
          </p:nvPr>
        </p:nvSpPr>
        <p:spPr/>
        <p:txBody>
          <a:bodyPr/>
          <a:lstStyle/>
          <a:p>
            <a:fld id="{1133A928-C791-423D-8AB9-F59BCD590E35}" type="slidenum">
              <a:rPr lang="en-US" smtClean="0"/>
              <a:t>35</a:t>
            </a:fld>
            <a:endParaRPr lang="en-US" dirty="0"/>
          </a:p>
        </p:txBody>
      </p:sp>
    </p:spTree>
    <p:extLst>
      <p:ext uri="{BB962C8B-B14F-4D97-AF65-F5344CB8AC3E}">
        <p14:creationId xmlns:p14="http://schemas.microsoft.com/office/powerpoint/2010/main" val="35135311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8B644-455A-503F-A855-D605E28E1C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632CC4-334B-D827-75E4-509750F836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3162DB-6A7D-68D5-D8FC-8FA36D5302C3}"/>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D36216DA-1512-830D-A5EA-1DB0DCBDC1FB}"/>
              </a:ext>
            </a:extLst>
          </p:cNvPr>
          <p:cNvSpPr>
            <a:spLocks noGrp="1"/>
          </p:cNvSpPr>
          <p:nvPr>
            <p:ph type="sldNum" sz="quarter" idx="5"/>
          </p:nvPr>
        </p:nvSpPr>
        <p:spPr/>
        <p:txBody>
          <a:bodyPr/>
          <a:lstStyle/>
          <a:p>
            <a:fld id="{1133A928-C791-423D-8AB9-F59BCD590E35}" type="slidenum">
              <a:rPr lang="en-US" smtClean="0"/>
              <a:t>36</a:t>
            </a:fld>
            <a:endParaRPr lang="en-US"/>
          </a:p>
        </p:txBody>
      </p:sp>
    </p:spTree>
    <p:extLst>
      <p:ext uri="{BB962C8B-B14F-4D97-AF65-F5344CB8AC3E}">
        <p14:creationId xmlns:p14="http://schemas.microsoft.com/office/powerpoint/2010/main" val="40531802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50BC70-A517-7FD7-2C47-48C819518E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CF0B64-1C8C-5818-AF8E-CABB512F33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8654CA-D0DC-F901-46C7-0C736FF2ADE1}"/>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925082E7-3100-F09B-409E-78CB3B013C87}"/>
              </a:ext>
            </a:extLst>
          </p:cNvPr>
          <p:cNvSpPr>
            <a:spLocks noGrp="1"/>
          </p:cNvSpPr>
          <p:nvPr>
            <p:ph type="sldNum" sz="quarter" idx="5"/>
          </p:nvPr>
        </p:nvSpPr>
        <p:spPr/>
        <p:txBody>
          <a:bodyPr/>
          <a:lstStyle/>
          <a:p>
            <a:fld id="{1133A928-C791-423D-8AB9-F59BCD590E35}" type="slidenum">
              <a:rPr lang="en-US" smtClean="0"/>
              <a:t>37</a:t>
            </a:fld>
            <a:endParaRPr lang="en-US"/>
          </a:p>
        </p:txBody>
      </p:sp>
    </p:spTree>
    <p:extLst>
      <p:ext uri="{BB962C8B-B14F-4D97-AF65-F5344CB8AC3E}">
        <p14:creationId xmlns:p14="http://schemas.microsoft.com/office/powerpoint/2010/main" val="402956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F3F6A-FC0F-E667-A7B4-FE680FCCAC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B4D7FD-BFD5-235A-3B25-A2BC42E942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A35C70-C0DC-07B2-E609-8A92A28C1329}"/>
              </a:ext>
            </a:extLst>
          </p:cNvPr>
          <p:cNvSpPr>
            <a:spLocks noGrp="1"/>
          </p:cNvSpPr>
          <p:nvPr>
            <p:ph type="body" idx="1"/>
          </p:nvPr>
        </p:nvSpPr>
        <p:spPr/>
        <p:txBody>
          <a:bodyPr/>
          <a:lstStyle/>
          <a:p>
            <a:r>
              <a:rPr lang="en-US" dirty="0"/>
              <a:t>On one hand, GenAI seems to be a revolution, destroying jobs and everything we know.</a:t>
            </a:r>
          </a:p>
        </p:txBody>
      </p:sp>
      <p:sp>
        <p:nvSpPr>
          <p:cNvPr id="4" name="Slide Number Placeholder 3">
            <a:extLst>
              <a:ext uri="{FF2B5EF4-FFF2-40B4-BE49-F238E27FC236}">
                <a16:creationId xmlns:a16="http://schemas.microsoft.com/office/drawing/2014/main" id="{11190EB2-1ECB-5F19-967F-0195F27DB592}"/>
              </a:ext>
            </a:extLst>
          </p:cNvPr>
          <p:cNvSpPr>
            <a:spLocks noGrp="1"/>
          </p:cNvSpPr>
          <p:nvPr>
            <p:ph type="sldNum" sz="quarter" idx="5"/>
          </p:nvPr>
        </p:nvSpPr>
        <p:spPr/>
        <p:txBody>
          <a:bodyPr/>
          <a:lstStyle/>
          <a:p>
            <a:fld id="{1133A928-C791-423D-8AB9-F59BCD590E35}" type="slidenum">
              <a:rPr lang="en-US" smtClean="0"/>
              <a:t>6</a:t>
            </a:fld>
            <a:endParaRPr lang="en-US" dirty="0"/>
          </a:p>
        </p:txBody>
      </p:sp>
    </p:spTree>
    <p:extLst>
      <p:ext uri="{BB962C8B-B14F-4D97-AF65-F5344CB8AC3E}">
        <p14:creationId xmlns:p14="http://schemas.microsoft.com/office/powerpoint/2010/main" val="3192143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96074-59FE-B905-CF6E-9027DEAFF1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61B741-8F8C-EF01-116D-747479D2F5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FA1A24-F183-261C-C3C6-2D9C203D111A}"/>
              </a:ext>
            </a:extLst>
          </p:cNvPr>
          <p:cNvSpPr>
            <a:spLocks noGrp="1"/>
          </p:cNvSpPr>
          <p:nvPr>
            <p:ph type="body" idx="1"/>
          </p:nvPr>
        </p:nvSpPr>
        <p:spPr/>
        <p:txBody>
          <a:bodyPr/>
          <a:lstStyle/>
          <a:p>
            <a:r>
              <a:rPr lang="en-US" dirty="0"/>
              <a:t>On one hand, GenAI seems to be a revolution, destroying jobs and everything we know.</a:t>
            </a:r>
          </a:p>
        </p:txBody>
      </p:sp>
      <p:sp>
        <p:nvSpPr>
          <p:cNvPr id="4" name="Slide Number Placeholder 3">
            <a:extLst>
              <a:ext uri="{FF2B5EF4-FFF2-40B4-BE49-F238E27FC236}">
                <a16:creationId xmlns:a16="http://schemas.microsoft.com/office/drawing/2014/main" id="{BCADC33F-CCD2-D3E9-6F8B-94056E53C8E1}"/>
              </a:ext>
            </a:extLst>
          </p:cNvPr>
          <p:cNvSpPr>
            <a:spLocks noGrp="1"/>
          </p:cNvSpPr>
          <p:nvPr>
            <p:ph type="sldNum" sz="quarter" idx="5"/>
          </p:nvPr>
        </p:nvSpPr>
        <p:spPr/>
        <p:txBody>
          <a:bodyPr/>
          <a:lstStyle/>
          <a:p>
            <a:fld id="{1133A928-C791-423D-8AB9-F59BCD590E35}" type="slidenum">
              <a:rPr lang="en-US" smtClean="0"/>
              <a:t>7</a:t>
            </a:fld>
            <a:endParaRPr lang="en-US" dirty="0"/>
          </a:p>
        </p:txBody>
      </p:sp>
    </p:spTree>
    <p:extLst>
      <p:ext uri="{BB962C8B-B14F-4D97-AF65-F5344CB8AC3E}">
        <p14:creationId xmlns:p14="http://schemas.microsoft.com/office/powerpoint/2010/main" val="184049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Causal inference and causal AI</a:t>
            </a:r>
            <a:endParaRPr lang="en-CH" dirty="0"/>
          </a:p>
        </p:txBody>
      </p:sp>
      <p:sp>
        <p:nvSpPr>
          <p:cNvPr id="4" name="Slide Number Placeholder 3"/>
          <p:cNvSpPr>
            <a:spLocks noGrp="1"/>
          </p:cNvSpPr>
          <p:nvPr>
            <p:ph type="sldNum" sz="quarter" idx="5"/>
          </p:nvPr>
        </p:nvSpPr>
        <p:spPr/>
        <p:txBody>
          <a:bodyPr/>
          <a:lstStyle/>
          <a:p>
            <a:fld id="{1133A928-C791-423D-8AB9-F59BCD590E35}" type="slidenum">
              <a:rPr lang="en-US" smtClean="0"/>
              <a:t>8</a:t>
            </a:fld>
            <a:endParaRPr lang="en-US"/>
          </a:p>
        </p:txBody>
      </p:sp>
    </p:spTree>
    <p:extLst>
      <p:ext uri="{BB962C8B-B14F-4D97-AF65-F5344CB8AC3E}">
        <p14:creationId xmlns:p14="http://schemas.microsoft.com/office/powerpoint/2010/main" val="3656721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915F53-DA0B-4B43-6794-6E1104DE10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AEFD80-1D83-5B20-D354-7297B95E46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683749-C62F-22DA-5395-50A113866B8B}"/>
              </a:ext>
            </a:extLst>
          </p:cNvPr>
          <p:cNvSpPr>
            <a:spLocks noGrp="1"/>
          </p:cNvSpPr>
          <p:nvPr>
            <p:ph type="body" idx="1"/>
          </p:nvPr>
        </p:nvSpPr>
        <p:spPr/>
        <p:txBody>
          <a:bodyPr/>
          <a:lstStyle/>
          <a:p>
            <a:r>
              <a:rPr lang="en-US" dirty="0"/>
              <a:t>The role of Causal inference is two-fold: understand cause and consequences. </a:t>
            </a:r>
          </a:p>
        </p:txBody>
      </p:sp>
      <p:sp>
        <p:nvSpPr>
          <p:cNvPr id="4" name="Slide Number Placeholder 3">
            <a:extLst>
              <a:ext uri="{FF2B5EF4-FFF2-40B4-BE49-F238E27FC236}">
                <a16:creationId xmlns:a16="http://schemas.microsoft.com/office/drawing/2014/main" id="{159E722D-424E-9A91-8C8B-4D7127450590}"/>
              </a:ext>
            </a:extLst>
          </p:cNvPr>
          <p:cNvSpPr>
            <a:spLocks noGrp="1"/>
          </p:cNvSpPr>
          <p:nvPr>
            <p:ph type="sldNum" sz="quarter" idx="5"/>
          </p:nvPr>
        </p:nvSpPr>
        <p:spPr/>
        <p:txBody>
          <a:bodyPr/>
          <a:lstStyle/>
          <a:p>
            <a:fld id="{1133A928-C791-423D-8AB9-F59BCD590E35}" type="slidenum">
              <a:rPr lang="en-US" smtClean="0"/>
              <a:t>10</a:t>
            </a:fld>
            <a:endParaRPr lang="en-US" dirty="0"/>
          </a:p>
        </p:txBody>
      </p:sp>
    </p:spTree>
    <p:extLst>
      <p:ext uri="{BB962C8B-B14F-4D97-AF65-F5344CB8AC3E}">
        <p14:creationId xmlns:p14="http://schemas.microsoft.com/office/powerpoint/2010/main" val="3908919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A6403-5546-1CD0-1C9E-98E3E6BABA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8637F6-BFD5-7FB3-5370-6F955A1800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194E8A-A105-257A-E5ED-C5FA869FC663}"/>
              </a:ext>
            </a:extLst>
          </p:cNvPr>
          <p:cNvSpPr>
            <a:spLocks noGrp="1"/>
          </p:cNvSpPr>
          <p:nvPr>
            <p:ph type="body" idx="1"/>
          </p:nvPr>
        </p:nvSpPr>
        <p:spPr/>
        <p:txBody>
          <a:bodyPr/>
          <a:lstStyle/>
          <a:p>
            <a:r>
              <a:rPr lang="en-US" dirty="0"/>
              <a:t>Exactly what these companies are doing. You can use to test GenAI tools against traditional method (e.g. customer service) or to optimize, new vs old model.</a:t>
            </a:r>
          </a:p>
        </p:txBody>
      </p:sp>
      <p:sp>
        <p:nvSpPr>
          <p:cNvPr id="4" name="Slide Number Placeholder 3">
            <a:extLst>
              <a:ext uri="{FF2B5EF4-FFF2-40B4-BE49-F238E27FC236}">
                <a16:creationId xmlns:a16="http://schemas.microsoft.com/office/drawing/2014/main" id="{03B71EC2-66B0-0343-D333-5D949EC356BE}"/>
              </a:ext>
            </a:extLst>
          </p:cNvPr>
          <p:cNvSpPr>
            <a:spLocks noGrp="1"/>
          </p:cNvSpPr>
          <p:nvPr>
            <p:ph type="sldNum" sz="quarter" idx="5"/>
          </p:nvPr>
        </p:nvSpPr>
        <p:spPr/>
        <p:txBody>
          <a:bodyPr/>
          <a:lstStyle/>
          <a:p>
            <a:fld id="{1133A928-C791-423D-8AB9-F59BCD590E35}" type="slidenum">
              <a:rPr lang="en-US" smtClean="0"/>
              <a:t>11</a:t>
            </a:fld>
            <a:endParaRPr lang="en-US" dirty="0"/>
          </a:p>
        </p:txBody>
      </p:sp>
    </p:spTree>
    <p:extLst>
      <p:ext uri="{BB962C8B-B14F-4D97-AF65-F5344CB8AC3E}">
        <p14:creationId xmlns:p14="http://schemas.microsoft.com/office/powerpoint/2010/main" val="2318039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role of Causal inference is two-fold: understand cause and consequences. </a:t>
            </a:r>
          </a:p>
        </p:txBody>
      </p:sp>
      <p:sp>
        <p:nvSpPr>
          <p:cNvPr id="4" name="Slide Number Placeholder 3"/>
          <p:cNvSpPr>
            <a:spLocks noGrp="1"/>
          </p:cNvSpPr>
          <p:nvPr>
            <p:ph type="sldNum" sz="quarter" idx="5"/>
          </p:nvPr>
        </p:nvSpPr>
        <p:spPr/>
        <p:txBody>
          <a:bodyPr/>
          <a:lstStyle/>
          <a:p>
            <a:fld id="{1133A928-C791-423D-8AB9-F59BCD590E35}" type="slidenum">
              <a:rPr lang="en-US" smtClean="0"/>
              <a:t>12</a:t>
            </a:fld>
            <a:endParaRPr lang="en-US" dirty="0"/>
          </a:p>
        </p:txBody>
      </p:sp>
    </p:spTree>
    <p:extLst>
      <p:ext uri="{BB962C8B-B14F-4D97-AF65-F5344CB8AC3E}">
        <p14:creationId xmlns:p14="http://schemas.microsoft.com/office/powerpoint/2010/main" val="2834391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 Id="rId9"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hyperlink" Target="https://www.hbs.edu/faculty/Pages/item.aspx?num=64700"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hyperlink" Target="https://www.hbs.edu/faculty/Pages/item.aspx?num=64700"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hyperlink" Target="https://medium.com/towards-data-science/how-to-learn-causal-inference-on-your-own-for-free-98503abc0a06"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hyperlink" Target="https://causalml-book.org/" TargetMode="External"/><Relationship Id="rId5" Type="http://schemas.openxmlformats.org/officeDocument/2006/relationships/hyperlink" Target="https://www.gsb.stanford.edu/faculty-research/labs-initiatives/sil/research/methods/ai-machine-learning/short-course" TargetMode="External"/><Relationship Id="rId4" Type="http://schemas.openxmlformats.org/officeDocument/2006/relationships/hyperlink" Target="https://medium.com/data-science/understanding-causal-trees-920177462149"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86C4974F-450E-E84F-2D2D-5CAD1B1D334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838212F-8A1F-C683-42C3-2ED69E62A216}"/>
              </a:ext>
            </a:extLst>
          </p:cNvPr>
          <p:cNvSpPr/>
          <p:nvPr/>
        </p:nvSpPr>
        <p:spPr>
          <a:xfrm>
            <a:off x="15224028" y="312480"/>
            <a:ext cx="2035272" cy="716220"/>
          </a:xfrm>
          <a:custGeom>
            <a:avLst/>
            <a:gdLst/>
            <a:ahLst/>
            <a:cxnLst/>
            <a:rect l="l" t="t" r="r" b="b"/>
            <a:pathLst>
              <a:path w="2035272" h="716220">
                <a:moveTo>
                  <a:pt x="0" y="0"/>
                </a:moveTo>
                <a:lnTo>
                  <a:pt x="2035272" y="0"/>
                </a:lnTo>
                <a:lnTo>
                  <a:pt x="2035272" y="716220"/>
                </a:lnTo>
                <a:lnTo>
                  <a:pt x="0" y="716220"/>
                </a:lnTo>
                <a:lnTo>
                  <a:pt x="0" y="0"/>
                </a:lnTo>
                <a:close/>
              </a:path>
            </a:pathLst>
          </a:custGeom>
          <a:blipFill>
            <a:blip r:embed="rId3">
              <a:extLst>
                <a:ext uri="{96DAC541-7B7A-43D3-8B79-37D633B846F1}">
                  <asvg:svgBlip xmlns:asvg="http://schemas.microsoft.com/office/drawing/2016/SVG/main" r:embed="rId4"/>
                </a:ext>
              </a:extLst>
            </a:blip>
            <a:stretch>
              <a:fillRect l="-29718" t="-66107" r="-27809" b="-85571"/>
            </a:stretch>
          </a:blipFill>
        </p:spPr>
        <p:txBody>
          <a:bodyPr/>
          <a:lstStyle/>
          <a:p>
            <a:endParaRPr lang="en-US" dirty="0"/>
          </a:p>
        </p:txBody>
      </p:sp>
      <p:grpSp>
        <p:nvGrpSpPr>
          <p:cNvPr id="3" name="Group 3">
            <a:extLst>
              <a:ext uri="{FF2B5EF4-FFF2-40B4-BE49-F238E27FC236}">
                <a16:creationId xmlns:a16="http://schemas.microsoft.com/office/drawing/2014/main" id="{FDDE79C6-8DA5-045F-97EE-CAFCB3462848}"/>
              </a:ext>
            </a:extLst>
          </p:cNvPr>
          <p:cNvGrpSpPr/>
          <p:nvPr/>
        </p:nvGrpSpPr>
        <p:grpSpPr>
          <a:xfrm>
            <a:off x="0" y="2903094"/>
            <a:ext cx="18288000" cy="1110924"/>
            <a:chOff x="0" y="0"/>
            <a:chExt cx="5287621" cy="321202"/>
          </a:xfrm>
        </p:grpSpPr>
        <p:sp>
          <p:nvSpPr>
            <p:cNvPr id="4" name="Freeform 4">
              <a:extLst>
                <a:ext uri="{FF2B5EF4-FFF2-40B4-BE49-F238E27FC236}">
                  <a16:creationId xmlns:a16="http://schemas.microsoft.com/office/drawing/2014/main" id="{5F667A5B-D7FF-A013-10EB-F450131B3004}"/>
                </a:ext>
              </a:extLst>
            </p:cNvPr>
            <p:cNvSpPr/>
            <p:nvPr/>
          </p:nvSpPr>
          <p:spPr>
            <a:xfrm>
              <a:off x="0" y="0"/>
              <a:ext cx="5287621" cy="321202"/>
            </a:xfrm>
            <a:custGeom>
              <a:avLst/>
              <a:gdLst/>
              <a:ahLst/>
              <a:cxnLst/>
              <a:rect l="l" t="t" r="r" b="b"/>
              <a:pathLst>
                <a:path w="5287621" h="321202">
                  <a:moveTo>
                    <a:pt x="0" y="0"/>
                  </a:moveTo>
                  <a:lnTo>
                    <a:pt x="5287621" y="0"/>
                  </a:lnTo>
                  <a:lnTo>
                    <a:pt x="5287621" y="321202"/>
                  </a:lnTo>
                  <a:lnTo>
                    <a:pt x="0" y="321202"/>
                  </a:lnTo>
                  <a:close/>
                </a:path>
              </a:pathLst>
            </a:custGeom>
            <a:solidFill>
              <a:srgbClr val="00CD8F"/>
            </a:solidFill>
          </p:spPr>
          <p:txBody>
            <a:bodyPr/>
            <a:lstStyle/>
            <a:p>
              <a:endParaRPr lang="en-US" dirty="0"/>
            </a:p>
          </p:txBody>
        </p:sp>
        <p:sp>
          <p:nvSpPr>
            <p:cNvPr id="5" name="TextBox 5">
              <a:extLst>
                <a:ext uri="{FF2B5EF4-FFF2-40B4-BE49-F238E27FC236}">
                  <a16:creationId xmlns:a16="http://schemas.microsoft.com/office/drawing/2014/main" id="{7F3FF3DF-A3B0-2635-0B3D-4F8DCBDC4D4F}"/>
                </a:ext>
              </a:extLst>
            </p:cNvPr>
            <p:cNvSpPr txBox="1"/>
            <p:nvPr/>
          </p:nvSpPr>
          <p:spPr>
            <a:xfrm>
              <a:off x="0" y="-19050"/>
              <a:ext cx="5287621" cy="340252"/>
            </a:xfrm>
            <a:prstGeom prst="rect">
              <a:avLst/>
            </a:prstGeom>
          </p:spPr>
          <p:txBody>
            <a:bodyPr lIns="50800" tIns="50800" rIns="50800" bIns="50800" rtlCol="0" anchor="ctr"/>
            <a:lstStyle/>
            <a:p>
              <a:pPr algn="ctr">
                <a:lnSpc>
                  <a:spcPts val="1820"/>
                </a:lnSpc>
              </a:pPr>
              <a:endParaRPr dirty="0"/>
            </a:p>
          </p:txBody>
        </p:sp>
      </p:grpSp>
      <p:sp>
        <p:nvSpPr>
          <p:cNvPr id="11" name="Freeform 11">
            <a:extLst>
              <a:ext uri="{FF2B5EF4-FFF2-40B4-BE49-F238E27FC236}">
                <a16:creationId xmlns:a16="http://schemas.microsoft.com/office/drawing/2014/main" id="{64818A35-F850-8BC4-80EE-7CF068E955D5}"/>
              </a:ext>
            </a:extLst>
          </p:cNvPr>
          <p:cNvSpPr/>
          <p:nvPr/>
        </p:nvSpPr>
        <p:spPr>
          <a:xfrm>
            <a:off x="972949" y="802867"/>
            <a:ext cx="4210171" cy="863085"/>
          </a:xfrm>
          <a:custGeom>
            <a:avLst/>
            <a:gdLst/>
            <a:ahLst/>
            <a:cxnLst/>
            <a:rect l="l" t="t" r="r" b="b"/>
            <a:pathLst>
              <a:path w="4210171" h="863085">
                <a:moveTo>
                  <a:pt x="0" y="0"/>
                </a:moveTo>
                <a:lnTo>
                  <a:pt x="4210172" y="0"/>
                </a:lnTo>
                <a:lnTo>
                  <a:pt x="4210172" y="863085"/>
                </a:lnTo>
                <a:lnTo>
                  <a:pt x="0" y="8630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sp>
        <p:nvSpPr>
          <p:cNvPr id="12" name="TextBox 12">
            <a:extLst>
              <a:ext uri="{FF2B5EF4-FFF2-40B4-BE49-F238E27FC236}">
                <a16:creationId xmlns:a16="http://schemas.microsoft.com/office/drawing/2014/main" id="{4BDCA74F-C253-3AC6-D1E9-B620098CF0C7}"/>
              </a:ext>
            </a:extLst>
          </p:cNvPr>
          <p:cNvSpPr txBox="1"/>
          <p:nvPr/>
        </p:nvSpPr>
        <p:spPr>
          <a:xfrm>
            <a:off x="972949" y="4411702"/>
            <a:ext cx="16114333" cy="1576457"/>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FFFFFF"/>
                </a:solidFill>
                <a:latin typeface="Outfit"/>
                <a:ea typeface="Outfit"/>
                <a:cs typeface="Outfit"/>
                <a:sym typeface="Outfit"/>
              </a:rPr>
              <a:t>Causal AI is essential to drive an evidence-based GenAI deployment</a:t>
            </a:r>
          </a:p>
          <a:p>
            <a:pPr lvl="0">
              <a:lnSpc>
                <a:spcPts val="4200"/>
              </a:lnSpc>
              <a:spcBef>
                <a:spcPct val="0"/>
              </a:spcBef>
            </a:pPr>
            <a:r>
              <a:rPr lang="en-US" sz="3000" dirty="0">
                <a:solidFill>
                  <a:srgbClr val="FFFFFF"/>
                </a:solidFill>
                <a:latin typeface="Outfit"/>
                <a:ea typeface="Outfit"/>
                <a:cs typeface="Outfit"/>
                <a:sym typeface="Outfit"/>
              </a:rPr>
              <a:t>Causal Forest allows to uncover the Heterogeneous Treatment Effect and optimize</a:t>
            </a:r>
          </a:p>
          <a:p>
            <a:pPr marL="0" lvl="0" indent="0" algn="l">
              <a:lnSpc>
                <a:spcPts val="4200"/>
              </a:lnSpc>
              <a:spcBef>
                <a:spcPct val="0"/>
              </a:spcBef>
            </a:pPr>
            <a:r>
              <a:rPr lang="en-US" sz="3000" dirty="0">
                <a:solidFill>
                  <a:srgbClr val="FFFFFF"/>
                </a:solidFill>
                <a:latin typeface="Outfit"/>
                <a:ea typeface="Outfit"/>
                <a:cs typeface="Outfit"/>
                <a:sym typeface="Outfit"/>
              </a:rPr>
              <a:t>Causal thinking prevent Type III error when deploying GenAI tools</a:t>
            </a:r>
          </a:p>
        </p:txBody>
      </p:sp>
      <p:sp>
        <p:nvSpPr>
          <p:cNvPr id="13" name="TextBox 13">
            <a:extLst>
              <a:ext uri="{FF2B5EF4-FFF2-40B4-BE49-F238E27FC236}">
                <a16:creationId xmlns:a16="http://schemas.microsoft.com/office/drawing/2014/main" id="{788AEF8C-A0C5-80E0-D64A-98108A7283DA}"/>
              </a:ext>
            </a:extLst>
          </p:cNvPr>
          <p:cNvSpPr txBox="1"/>
          <p:nvPr/>
        </p:nvSpPr>
        <p:spPr>
          <a:xfrm>
            <a:off x="972949" y="2936269"/>
            <a:ext cx="16114333" cy="832023"/>
          </a:xfrm>
          <a:prstGeom prst="rect">
            <a:avLst/>
          </a:prstGeom>
        </p:spPr>
        <p:txBody>
          <a:bodyPr wrap="square" lIns="0" tIns="0" rIns="0" bIns="0" rtlCol="0" anchor="t">
            <a:spAutoFit/>
          </a:bodyPr>
          <a:lstStyle/>
          <a:p>
            <a:pPr lvl="0">
              <a:lnSpc>
                <a:spcPts val="7000"/>
              </a:lnSpc>
              <a:spcBef>
                <a:spcPct val="0"/>
              </a:spcBef>
            </a:pPr>
            <a:r>
              <a:rPr lang="en-US" sz="5000" dirty="0">
                <a:solidFill>
                  <a:srgbClr val="FFFFFF"/>
                </a:solidFill>
                <a:latin typeface="Outfit"/>
                <a:ea typeface="Outfit"/>
                <a:cs typeface="Outfit"/>
                <a:sym typeface="Outfit"/>
              </a:rPr>
              <a:t>Using Causal AI to Measure the Business Impact of GenAI</a:t>
            </a:r>
          </a:p>
        </p:txBody>
      </p:sp>
      <p:sp>
        <p:nvSpPr>
          <p:cNvPr id="14" name="TextBox 14">
            <a:extLst>
              <a:ext uri="{FF2B5EF4-FFF2-40B4-BE49-F238E27FC236}">
                <a16:creationId xmlns:a16="http://schemas.microsoft.com/office/drawing/2014/main" id="{3F23C20A-9466-2408-104C-3B6B7016F2EA}"/>
              </a:ext>
            </a:extLst>
          </p:cNvPr>
          <p:cNvSpPr txBox="1"/>
          <p:nvPr/>
        </p:nvSpPr>
        <p:spPr>
          <a:xfrm>
            <a:off x="9296400" y="7249108"/>
            <a:ext cx="4705587" cy="595228"/>
          </a:xfrm>
          <a:prstGeom prst="rect">
            <a:avLst/>
          </a:prstGeom>
        </p:spPr>
        <p:txBody>
          <a:bodyPr wrap="square" lIns="0" tIns="0" rIns="0" bIns="0" rtlCol="0" anchor="t">
            <a:spAutoFit/>
          </a:bodyPr>
          <a:lstStyle/>
          <a:p>
            <a:pPr algn="ctr">
              <a:lnSpc>
                <a:spcPts val="5040"/>
              </a:lnSpc>
              <a:spcBef>
                <a:spcPct val="0"/>
              </a:spcBef>
            </a:pPr>
            <a:r>
              <a:rPr lang="en-US" sz="3600" dirty="0">
                <a:solidFill>
                  <a:srgbClr val="FFFFFF"/>
                </a:solidFill>
                <a:latin typeface="Outfit"/>
                <a:ea typeface="Outfit"/>
                <a:cs typeface="Outfit"/>
                <a:sym typeface="Outfit"/>
              </a:rPr>
              <a:t>Quentin Gallea, </a:t>
            </a:r>
            <a:r>
              <a:rPr lang="en-US" sz="3600" dirty="0" err="1">
                <a:solidFill>
                  <a:srgbClr val="FFFFFF"/>
                </a:solidFill>
                <a:latin typeface="Outfit"/>
                <a:ea typeface="Outfit"/>
                <a:cs typeface="Outfit"/>
                <a:sym typeface="Outfit"/>
              </a:rPr>
              <a:t>Ph.D</a:t>
            </a:r>
            <a:endParaRPr lang="en-US" sz="3600" dirty="0">
              <a:solidFill>
                <a:srgbClr val="FFFFFF"/>
              </a:solidFill>
              <a:latin typeface="Outfit"/>
              <a:ea typeface="Outfit"/>
              <a:cs typeface="Outfit"/>
              <a:sym typeface="Outfit"/>
            </a:endParaRPr>
          </a:p>
        </p:txBody>
      </p:sp>
      <p:sp>
        <p:nvSpPr>
          <p:cNvPr id="15" name="TextBox 15">
            <a:extLst>
              <a:ext uri="{FF2B5EF4-FFF2-40B4-BE49-F238E27FC236}">
                <a16:creationId xmlns:a16="http://schemas.microsoft.com/office/drawing/2014/main" id="{854B44BE-AF61-BD2F-EF10-2091C68B7AA5}"/>
              </a:ext>
            </a:extLst>
          </p:cNvPr>
          <p:cNvSpPr txBox="1"/>
          <p:nvPr/>
        </p:nvSpPr>
        <p:spPr>
          <a:xfrm>
            <a:off x="1395703" y="856585"/>
            <a:ext cx="3364665" cy="679450"/>
          </a:xfrm>
          <a:prstGeom prst="rect">
            <a:avLst/>
          </a:prstGeom>
        </p:spPr>
        <p:txBody>
          <a:bodyPr lIns="0" tIns="0" rIns="0" bIns="0" rtlCol="0" anchor="t">
            <a:spAutoFit/>
          </a:bodyPr>
          <a:lstStyle/>
          <a:p>
            <a:pPr marL="0" lvl="0" indent="0" algn="l">
              <a:lnSpc>
                <a:spcPts val="5599"/>
              </a:lnSpc>
              <a:spcBef>
                <a:spcPct val="0"/>
              </a:spcBef>
            </a:pPr>
            <a:r>
              <a:rPr lang="en-US" sz="3999" dirty="0">
                <a:solidFill>
                  <a:srgbClr val="000000"/>
                </a:solidFill>
                <a:latin typeface="Outfit"/>
                <a:ea typeface="Outfit"/>
                <a:cs typeface="Outfit"/>
                <a:sym typeface="Outfit"/>
              </a:rPr>
              <a:t>Starting Now</a:t>
            </a:r>
          </a:p>
        </p:txBody>
      </p:sp>
      <p:sp>
        <p:nvSpPr>
          <p:cNvPr id="16" name="TextBox 16">
            <a:extLst>
              <a:ext uri="{FF2B5EF4-FFF2-40B4-BE49-F238E27FC236}">
                <a16:creationId xmlns:a16="http://schemas.microsoft.com/office/drawing/2014/main" id="{55570E2D-C862-28C2-8155-7CE35AD6397B}"/>
              </a:ext>
            </a:extLst>
          </p:cNvPr>
          <p:cNvSpPr txBox="1"/>
          <p:nvPr/>
        </p:nvSpPr>
        <p:spPr>
          <a:xfrm>
            <a:off x="9803139" y="8033228"/>
            <a:ext cx="3692106" cy="839269"/>
          </a:xfrm>
          <a:prstGeom prst="rect">
            <a:avLst/>
          </a:prstGeom>
        </p:spPr>
        <p:txBody>
          <a:bodyPr wrap="square" lIns="0" tIns="0" rIns="0" bIns="0" rtlCol="0" anchor="t">
            <a:spAutoFit/>
          </a:bodyPr>
          <a:lstStyle/>
          <a:p>
            <a:pPr algn="ctr">
              <a:lnSpc>
                <a:spcPts val="3359"/>
              </a:lnSpc>
            </a:pPr>
            <a:r>
              <a:rPr lang="en-US" sz="2400" dirty="0">
                <a:solidFill>
                  <a:srgbClr val="FFFFFF"/>
                </a:solidFill>
                <a:latin typeface="Outfit"/>
                <a:ea typeface="Outfit"/>
                <a:cs typeface="Outfit"/>
                <a:sym typeface="Outfit"/>
              </a:rPr>
              <a:t>Founder, Advisor and Lecturer</a:t>
            </a:r>
          </a:p>
        </p:txBody>
      </p:sp>
      <p:sp>
        <p:nvSpPr>
          <p:cNvPr id="17" name="AutoShape 17">
            <a:extLst>
              <a:ext uri="{FF2B5EF4-FFF2-40B4-BE49-F238E27FC236}">
                <a16:creationId xmlns:a16="http://schemas.microsoft.com/office/drawing/2014/main" id="{59E2BF91-27A9-150F-6C73-340CF2CA5CAF}"/>
              </a:ext>
            </a:extLst>
          </p:cNvPr>
          <p:cNvSpPr/>
          <p:nvPr/>
        </p:nvSpPr>
        <p:spPr>
          <a:xfrm>
            <a:off x="9941262" y="7929257"/>
            <a:ext cx="3415861" cy="19050"/>
          </a:xfrm>
          <a:prstGeom prst="line">
            <a:avLst/>
          </a:prstGeom>
          <a:ln w="38100" cap="flat">
            <a:solidFill>
              <a:srgbClr val="FFFFFF"/>
            </a:solidFill>
            <a:prstDash val="solid"/>
            <a:headEnd type="none" w="sm" len="sm"/>
            <a:tailEnd type="none" w="sm" len="sm"/>
          </a:ln>
        </p:spPr>
        <p:txBody>
          <a:bodyPr/>
          <a:lstStyle/>
          <a:p>
            <a:endParaRPr lang="en-US" dirty="0"/>
          </a:p>
        </p:txBody>
      </p:sp>
      <p:grpSp>
        <p:nvGrpSpPr>
          <p:cNvPr id="21" name="Group 6">
            <a:extLst>
              <a:ext uri="{FF2B5EF4-FFF2-40B4-BE49-F238E27FC236}">
                <a16:creationId xmlns:a16="http://schemas.microsoft.com/office/drawing/2014/main" id="{9924F030-B7DF-2E6B-37A5-CE99FD00F3B1}"/>
              </a:ext>
            </a:extLst>
          </p:cNvPr>
          <p:cNvGrpSpPr/>
          <p:nvPr/>
        </p:nvGrpSpPr>
        <p:grpSpPr>
          <a:xfrm>
            <a:off x="14263061" y="6552525"/>
            <a:ext cx="2791564" cy="2791564"/>
            <a:chOff x="0" y="0"/>
            <a:chExt cx="812800" cy="812800"/>
          </a:xfrm>
        </p:grpSpPr>
        <p:sp>
          <p:nvSpPr>
            <p:cNvPr id="22" name="Freeform 7">
              <a:extLst>
                <a:ext uri="{FF2B5EF4-FFF2-40B4-BE49-F238E27FC236}">
                  <a16:creationId xmlns:a16="http://schemas.microsoft.com/office/drawing/2014/main" id="{1ABBB596-DECF-C2EB-6DCA-63E71DB8DE4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CD8F"/>
            </a:solidFill>
          </p:spPr>
          <p:txBody>
            <a:bodyPr/>
            <a:lstStyle/>
            <a:p>
              <a:endParaRPr lang="en-US" dirty="0"/>
            </a:p>
          </p:txBody>
        </p:sp>
        <p:sp>
          <p:nvSpPr>
            <p:cNvPr id="23" name="TextBox 8">
              <a:extLst>
                <a:ext uri="{FF2B5EF4-FFF2-40B4-BE49-F238E27FC236}">
                  <a16:creationId xmlns:a16="http://schemas.microsoft.com/office/drawing/2014/main" id="{05867EB3-C04E-C2ED-C29F-11882DB16316}"/>
                </a:ext>
              </a:extLst>
            </p:cNvPr>
            <p:cNvSpPr txBox="1"/>
            <p:nvPr/>
          </p:nvSpPr>
          <p:spPr>
            <a:xfrm>
              <a:off x="76200" y="66675"/>
              <a:ext cx="660400" cy="669925"/>
            </a:xfrm>
            <a:prstGeom prst="rect">
              <a:avLst/>
            </a:prstGeom>
          </p:spPr>
          <p:txBody>
            <a:bodyPr lIns="10997" tIns="10997" rIns="10997" bIns="10997" rtlCol="0" anchor="ctr"/>
            <a:lstStyle/>
            <a:p>
              <a:pPr algn="ctr">
                <a:lnSpc>
                  <a:spcPts val="212"/>
                </a:lnSpc>
                <a:spcBef>
                  <a:spcPct val="0"/>
                </a:spcBef>
              </a:pPr>
              <a:endParaRPr dirty="0"/>
            </a:p>
          </p:txBody>
        </p:sp>
      </p:grpSp>
      <p:pic>
        <p:nvPicPr>
          <p:cNvPr id="24" name="Picture 23" descr="A person in a suit&#10;&#10;AI-generated content may be incorrect.">
            <a:extLst>
              <a:ext uri="{FF2B5EF4-FFF2-40B4-BE49-F238E27FC236}">
                <a16:creationId xmlns:a16="http://schemas.microsoft.com/office/drawing/2014/main" id="{52E9C926-FB7D-9BCE-25A1-FE27BEB50A88}"/>
              </a:ext>
            </a:extLst>
          </p:cNvPr>
          <p:cNvPicPr>
            <a:picLocks noChangeAspect="1"/>
          </p:cNvPicPr>
          <p:nvPr/>
        </p:nvPicPr>
        <p:blipFill rotWithShape="1">
          <a:blip r:embed="rId7">
            <a:extLst>
              <a:ext uri="{28A0092B-C50C-407E-A947-70E740481C1C}">
                <a14:useLocalDpi xmlns:a14="http://schemas.microsoft.com/office/drawing/2010/main" val="0"/>
              </a:ext>
            </a:extLst>
          </a:blip>
          <a:srcRect l="17592" t="9688" r="11675" b="25321"/>
          <a:stretch>
            <a:fillRect/>
          </a:stretch>
        </p:blipFill>
        <p:spPr>
          <a:xfrm>
            <a:off x="14432189" y="6721653"/>
            <a:ext cx="2453308" cy="2453308"/>
          </a:xfrm>
          <a:prstGeom prst="ellipse">
            <a:avLst/>
          </a:prstGeom>
        </p:spPr>
      </p:pic>
    </p:spTree>
    <p:extLst>
      <p:ext uri="{BB962C8B-B14F-4D97-AF65-F5344CB8AC3E}">
        <p14:creationId xmlns:p14="http://schemas.microsoft.com/office/powerpoint/2010/main" val="5976818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106BD-FAB8-B58D-10BC-1686CFD3CDCC}"/>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3D8FCB93-8A2F-9A75-557E-2A38B172EDE5}"/>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58FD7CF4-4937-26BF-56D7-66063F6FA4BE}"/>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32E22202-14DA-9464-713C-09F55EEC3D4D}"/>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8FE515FA-B5B8-A81D-EC8F-9A1360790B84}"/>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AE43AD0D-E850-C555-D531-49701516560B}"/>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5D01EE4E-026C-566B-8C1C-F76CB75706D9}"/>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8" name="TextBox 8">
            <a:extLst>
              <a:ext uri="{FF2B5EF4-FFF2-40B4-BE49-F238E27FC236}">
                <a16:creationId xmlns:a16="http://schemas.microsoft.com/office/drawing/2014/main" id="{FF219DB8-A8F7-5E0C-58F0-D5D56690818F}"/>
              </a:ext>
            </a:extLst>
          </p:cNvPr>
          <p:cNvSpPr txBox="1"/>
          <p:nvPr/>
        </p:nvSpPr>
        <p:spPr>
          <a:xfrm>
            <a:off x="1028700" y="1236622"/>
            <a:ext cx="10477500" cy="832023"/>
          </a:xfrm>
          <a:prstGeom prst="rect">
            <a:avLst/>
          </a:prstGeom>
        </p:spPr>
        <p:txBody>
          <a:bodyPr wrap="square" lIns="0" tIns="0" rIns="0" bIns="0" rtlCol="0" anchor="t">
            <a:spAutoFit/>
          </a:bodyPr>
          <a:lstStyle/>
          <a:p>
            <a:pPr>
              <a:lnSpc>
                <a:spcPts val="7000"/>
              </a:lnSpc>
            </a:pPr>
            <a:r>
              <a:rPr lang="en-US" sz="5000" b="1" dirty="0">
                <a:solidFill>
                  <a:srgbClr val="000000"/>
                </a:solidFill>
                <a:latin typeface="Outfit Bold"/>
                <a:ea typeface="Outfit Bold"/>
                <a:cs typeface="Outfit Bold"/>
                <a:sym typeface="Outfit Bold"/>
              </a:rPr>
              <a:t>What is Predictive Inference?</a:t>
            </a:r>
          </a:p>
        </p:txBody>
      </p:sp>
      <p:sp>
        <p:nvSpPr>
          <p:cNvPr id="9" name="TextBox 9">
            <a:extLst>
              <a:ext uri="{FF2B5EF4-FFF2-40B4-BE49-F238E27FC236}">
                <a16:creationId xmlns:a16="http://schemas.microsoft.com/office/drawing/2014/main" id="{616D71FF-61B7-FEA4-E7E4-1184BE861BB8}"/>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1" name="TextBox 11">
            <a:extLst>
              <a:ext uri="{FF2B5EF4-FFF2-40B4-BE49-F238E27FC236}">
                <a16:creationId xmlns:a16="http://schemas.microsoft.com/office/drawing/2014/main" id="{0050EFFE-4BD2-3183-D7FF-D5CD995AB214}"/>
              </a:ext>
            </a:extLst>
          </p:cNvPr>
          <p:cNvSpPr txBox="1"/>
          <p:nvPr/>
        </p:nvSpPr>
        <p:spPr>
          <a:xfrm>
            <a:off x="1028700" y="441961"/>
            <a:ext cx="24765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Why Causal AI?</a:t>
            </a:r>
          </a:p>
        </p:txBody>
      </p:sp>
      <p:sp>
        <p:nvSpPr>
          <p:cNvPr id="12" name="TextBox 12">
            <a:extLst>
              <a:ext uri="{FF2B5EF4-FFF2-40B4-BE49-F238E27FC236}">
                <a16:creationId xmlns:a16="http://schemas.microsoft.com/office/drawing/2014/main" id="{DF0E5CAF-E838-A206-BA10-1DCFE104B1F8}"/>
              </a:ext>
            </a:extLst>
          </p:cNvPr>
          <p:cNvSpPr txBox="1"/>
          <p:nvPr/>
        </p:nvSpPr>
        <p:spPr>
          <a:xfrm>
            <a:off x="1028700" y="2714466"/>
            <a:ext cx="14135100" cy="1477328"/>
          </a:xfrm>
          <a:prstGeom prst="rect">
            <a:avLst/>
          </a:prstGeom>
        </p:spPr>
        <p:txBody>
          <a:bodyPr wrap="square" lIns="0" tIns="0" rIns="0" bIns="0" rtlCol="0" anchor="t">
            <a:spAutoFit/>
          </a:bodyPr>
          <a:lstStyle/>
          <a:p>
            <a:pPr algn="just"/>
            <a:r>
              <a:rPr lang="en-US" sz="2400" b="1" dirty="0">
                <a:solidFill>
                  <a:srgbClr val="000000"/>
                </a:solidFill>
              </a:rPr>
              <a:t>Predictive inference </a:t>
            </a:r>
            <a:r>
              <a:rPr lang="en-US" sz="2400" dirty="0">
                <a:solidFill>
                  <a:srgbClr val="000000"/>
                </a:solidFill>
              </a:rPr>
              <a:t>aims to answer what is the potential value of something when we observe something else.</a:t>
            </a:r>
          </a:p>
          <a:p>
            <a:pPr algn="just"/>
            <a:endParaRPr lang="en-US" sz="2400" dirty="0"/>
          </a:p>
          <a:p>
            <a:r>
              <a:rPr lang="en-US" sz="2400" b="1" dirty="0">
                <a:solidFill>
                  <a:srgbClr val="000000"/>
                </a:solidFill>
              </a:rPr>
              <a:t>“Traditional” AI (Machine/Deep Learning) is NOT made for causal estimation.</a:t>
            </a:r>
            <a:endParaRPr lang="en-US" sz="2400" dirty="0"/>
          </a:p>
          <a:p>
            <a:r>
              <a:rPr lang="en-US" sz="2400" dirty="0">
                <a:solidFill>
                  <a:srgbClr val="000000"/>
                </a:solidFill>
              </a:rPr>
              <a:t>“Traditional” AI (Machine/Deep Learning) is made for prediction.</a:t>
            </a:r>
            <a:endParaRPr lang="en-US" sz="2400" dirty="0"/>
          </a:p>
        </p:txBody>
      </p:sp>
      <p:pic>
        <p:nvPicPr>
          <p:cNvPr id="16" name="Picture 15" descr="A heart with a pink border&#10;&#10;AI-generated content may be incorrect.">
            <a:extLst>
              <a:ext uri="{FF2B5EF4-FFF2-40B4-BE49-F238E27FC236}">
                <a16:creationId xmlns:a16="http://schemas.microsoft.com/office/drawing/2014/main" id="{E9642393-C425-C1C9-1091-38E20250F3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9107" y="4627156"/>
            <a:ext cx="9714286" cy="3704762"/>
          </a:xfrm>
          <a:prstGeom prst="rect">
            <a:avLst/>
          </a:prstGeom>
        </p:spPr>
      </p:pic>
      <p:sp>
        <p:nvSpPr>
          <p:cNvPr id="10" name="Google Shape;185;g36ea56e4fe5_0_61">
            <a:extLst>
              <a:ext uri="{FF2B5EF4-FFF2-40B4-BE49-F238E27FC236}">
                <a16:creationId xmlns:a16="http://schemas.microsoft.com/office/drawing/2014/main" id="{3C55CD44-C122-147E-B727-4E2DE65F8AA5}"/>
              </a:ext>
            </a:extLst>
          </p:cNvPr>
          <p:cNvSpPr txBox="1"/>
          <p:nvPr/>
        </p:nvSpPr>
        <p:spPr>
          <a:xfrm>
            <a:off x="1028700" y="9552130"/>
            <a:ext cx="953100"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dirty="0">
                <a:solidFill>
                  <a:srgbClr val="000000"/>
                </a:solidFill>
                <a:latin typeface="Outfit"/>
                <a:ea typeface="Outfit"/>
                <a:cs typeface="Outfit"/>
                <a:sym typeface="Outfit"/>
              </a:rPr>
              <a:t>Pg: 10</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980722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79AAC-47DD-9924-8221-F04186B4EAC8}"/>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DE747284-A531-03DB-9162-23312BFC8C3A}"/>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CE3B7082-04AE-0844-8E03-9D1F9D6FCA05}"/>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42D44F16-D9F4-A897-E743-FEEF55FD6D38}"/>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1CBAF2AF-53A5-9B67-1CA0-77409BF63649}"/>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2D7FA7E6-8F23-3900-9F79-64B2DB89D048}"/>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A98431CF-A650-B0A2-A436-D71C545FD750}"/>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9" name="TextBox 9">
            <a:extLst>
              <a:ext uri="{FF2B5EF4-FFF2-40B4-BE49-F238E27FC236}">
                <a16:creationId xmlns:a16="http://schemas.microsoft.com/office/drawing/2014/main" id="{CF271FC0-19FD-B1DD-97E4-42EBA38401C4}"/>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0" name="TextBox 10">
            <a:extLst>
              <a:ext uri="{FF2B5EF4-FFF2-40B4-BE49-F238E27FC236}">
                <a16:creationId xmlns:a16="http://schemas.microsoft.com/office/drawing/2014/main" id="{0FF6878F-EEF6-8A73-ACE6-71D1FFB8507B}"/>
              </a:ext>
            </a:extLst>
          </p:cNvPr>
          <p:cNvSpPr txBox="1"/>
          <p:nvPr/>
        </p:nvSpPr>
        <p:spPr>
          <a:xfrm>
            <a:off x="1047075" y="9620885"/>
            <a:ext cx="723900" cy="403252"/>
          </a:xfrm>
          <a:prstGeom prst="rect">
            <a:avLst/>
          </a:prstGeom>
        </p:spPr>
        <p:txBody>
          <a:bodyPr wrap="square" lIns="0" tIns="0" rIns="0" bIns="0" rtlCol="0" anchor="t">
            <a:spAutoFit/>
          </a:bodyPr>
          <a:lstStyle/>
          <a:p>
            <a:pPr algn="ctr">
              <a:lnSpc>
                <a:spcPts val="3359"/>
              </a:lnSpc>
            </a:pPr>
            <a:r>
              <a:rPr lang="en-US" sz="2400" dirty="0">
                <a:solidFill>
                  <a:srgbClr val="000000"/>
                </a:solidFill>
                <a:latin typeface="Outfit"/>
                <a:ea typeface="Outfit"/>
                <a:cs typeface="Outfit"/>
                <a:sym typeface="Outfit"/>
              </a:rPr>
              <a:t>Pg: 11</a:t>
            </a:r>
          </a:p>
        </p:txBody>
      </p:sp>
      <p:sp>
        <p:nvSpPr>
          <p:cNvPr id="11" name="TextBox 11">
            <a:extLst>
              <a:ext uri="{FF2B5EF4-FFF2-40B4-BE49-F238E27FC236}">
                <a16:creationId xmlns:a16="http://schemas.microsoft.com/office/drawing/2014/main" id="{F03A9DB6-DFF5-154E-988D-A69E5494B8F1}"/>
              </a:ext>
            </a:extLst>
          </p:cNvPr>
          <p:cNvSpPr txBox="1"/>
          <p:nvPr/>
        </p:nvSpPr>
        <p:spPr>
          <a:xfrm>
            <a:off x="1028700" y="441961"/>
            <a:ext cx="24765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Why Causal AI?</a:t>
            </a:r>
          </a:p>
        </p:txBody>
      </p:sp>
      <p:pic>
        <p:nvPicPr>
          <p:cNvPr id="14" name="Picture 13" descr="A group of logos on a white background&#10;&#10;AI-generated content may be incorrect.">
            <a:extLst>
              <a:ext uri="{FF2B5EF4-FFF2-40B4-BE49-F238E27FC236}">
                <a16:creationId xmlns:a16="http://schemas.microsoft.com/office/drawing/2014/main" id="{8BE2A546-EBA7-31AF-A9AC-257DBCE3E0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952" y="1776833"/>
            <a:ext cx="16238095" cy="6733333"/>
          </a:xfrm>
          <a:prstGeom prst="rect">
            <a:avLst/>
          </a:prstGeom>
        </p:spPr>
      </p:pic>
    </p:spTree>
    <p:extLst>
      <p:ext uri="{BB962C8B-B14F-4D97-AF65-F5344CB8AC3E}">
        <p14:creationId xmlns:p14="http://schemas.microsoft.com/office/powerpoint/2010/main" val="3304731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p:cNvGrpSpPr>
            <a:grpSpLocks noChangeAspect="1"/>
          </p:cNvGrpSpPr>
          <p:nvPr/>
        </p:nvGrpSpPr>
        <p:grpSpPr>
          <a:xfrm>
            <a:off x="16331765" y="473688"/>
            <a:ext cx="927535" cy="555012"/>
            <a:chOff x="0" y="0"/>
            <a:chExt cx="1855064" cy="1110031"/>
          </a:xfrm>
        </p:grpSpPr>
        <p:sp>
          <p:nvSpPr>
            <p:cNvPr id="5" name="Freeform 5"/>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8" name="TextBox 8"/>
          <p:cNvSpPr txBox="1"/>
          <p:nvPr/>
        </p:nvSpPr>
        <p:spPr>
          <a:xfrm>
            <a:off x="1028700" y="1236622"/>
            <a:ext cx="7886700" cy="832023"/>
          </a:xfrm>
          <a:prstGeom prst="rect">
            <a:avLst/>
          </a:prstGeom>
        </p:spPr>
        <p:txBody>
          <a:bodyPr wrap="square" lIns="0" tIns="0" rIns="0" bIns="0" rtlCol="0" anchor="t">
            <a:spAutoFit/>
          </a:bodyPr>
          <a:lstStyle/>
          <a:p>
            <a:pPr>
              <a:lnSpc>
                <a:spcPts val="7000"/>
              </a:lnSpc>
            </a:pPr>
            <a:r>
              <a:rPr lang="en-US" sz="5000" b="1" dirty="0">
                <a:solidFill>
                  <a:srgbClr val="000000"/>
                </a:solidFill>
                <a:latin typeface="Outfit Bold"/>
                <a:ea typeface="Outfit Bold"/>
                <a:cs typeface="Outfit Bold"/>
                <a:sym typeface="Outfit Bold"/>
              </a:rPr>
              <a:t>What is Causal Inference?</a:t>
            </a:r>
          </a:p>
        </p:txBody>
      </p:sp>
      <p:sp>
        <p:nvSpPr>
          <p:cNvPr id="9" name="TextBox 9"/>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1" name="TextBox 11"/>
          <p:cNvSpPr txBox="1"/>
          <p:nvPr/>
        </p:nvSpPr>
        <p:spPr>
          <a:xfrm>
            <a:off x="1028700" y="441961"/>
            <a:ext cx="24765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Why Causal AI?</a:t>
            </a:r>
          </a:p>
        </p:txBody>
      </p:sp>
      <p:sp>
        <p:nvSpPr>
          <p:cNvPr id="12" name="TextBox 12">
            <a:extLst>
              <a:ext uri="{FF2B5EF4-FFF2-40B4-BE49-F238E27FC236}">
                <a16:creationId xmlns:a16="http://schemas.microsoft.com/office/drawing/2014/main" id="{689DFD35-96E3-EFE7-7DB0-07E17F13C7D8}"/>
              </a:ext>
            </a:extLst>
          </p:cNvPr>
          <p:cNvSpPr txBox="1"/>
          <p:nvPr/>
        </p:nvSpPr>
        <p:spPr>
          <a:xfrm>
            <a:off x="1028700" y="2714466"/>
            <a:ext cx="14135100" cy="1477328"/>
          </a:xfrm>
          <a:prstGeom prst="rect">
            <a:avLst/>
          </a:prstGeom>
        </p:spPr>
        <p:txBody>
          <a:bodyPr wrap="square" lIns="0" tIns="0" rIns="0" bIns="0" rtlCol="0" anchor="t">
            <a:spAutoFit/>
          </a:bodyPr>
          <a:lstStyle/>
          <a:p>
            <a:r>
              <a:rPr lang="en-CH" sz="2400" dirty="0"/>
              <a:t>The science and set of tools used to measure and identify true cause-and-effect relationships, separating them from simple correlations or coincidences</a:t>
            </a:r>
            <a:r>
              <a:rPr lang="en-US" sz="2400" dirty="0"/>
              <a:t>.</a:t>
            </a:r>
          </a:p>
          <a:p>
            <a:endParaRPr lang="en-US" sz="2400" dirty="0">
              <a:solidFill>
                <a:srgbClr val="000000"/>
              </a:solidFill>
              <a:latin typeface="Outfit"/>
              <a:ea typeface="Outfit"/>
              <a:cs typeface="Outfit"/>
              <a:sym typeface="Outfit"/>
            </a:endParaRPr>
          </a:p>
          <a:p>
            <a:r>
              <a:rPr lang="en-US" sz="2400" dirty="0">
                <a:solidFill>
                  <a:srgbClr val="000000"/>
                </a:solidFill>
                <a:latin typeface="Outfit"/>
                <a:ea typeface="Outfit"/>
                <a:cs typeface="Outfit"/>
                <a:sym typeface="Outfit"/>
              </a:rPr>
              <a:t>You need causal inference if you want to measure impact, understand effects and causal relationships.</a:t>
            </a:r>
          </a:p>
        </p:txBody>
      </p:sp>
      <p:pic>
        <p:nvPicPr>
          <p:cNvPr id="14" name="Picture 13" descr="A heart with a pink border&#10;&#10;AI-generated content may be incorrect.">
            <a:extLst>
              <a:ext uri="{FF2B5EF4-FFF2-40B4-BE49-F238E27FC236}">
                <a16:creationId xmlns:a16="http://schemas.microsoft.com/office/drawing/2014/main" id="{269495D7-71CE-A1C8-D1DC-058B2C0241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9107" y="4627156"/>
            <a:ext cx="9714286" cy="3704762"/>
          </a:xfrm>
          <a:prstGeom prst="rect">
            <a:avLst/>
          </a:prstGeom>
        </p:spPr>
      </p:pic>
      <p:cxnSp>
        <p:nvCxnSpPr>
          <p:cNvPr id="17" name="Straight Arrow Connector 16">
            <a:extLst>
              <a:ext uri="{FF2B5EF4-FFF2-40B4-BE49-F238E27FC236}">
                <a16:creationId xmlns:a16="http://schemas.microsoft.com/office/drawing/2014/main" id="{5454FD7B-27C5-D88B-296C-1640A1ACC6B0}"/>
              </a:ext>
            </a:extLst>
          </p:cNvPr>
          <p:cNvCxnSpPr>
            <a:cxnSpLocks/>
          </p:cNvCxnSpPr>
          <p:nvPr/>
        </p:nvCxnSpPr>
        <p:spPr>
          <a:xfrm>
            <a:off x="7543800" y="6591300"/>
            <a:ext cx="19812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1EF47D4-5B0F-C3C3-0528-8F5F45EAC34D}"/>
              </a:ext>
            </a:extLst>
          </p:cNvPr>
          <p:cNvSpPr txBox="1"/>
          <p:nvPr/>
        </p:nvSpPr>
        <p:spPr>
          <a:xfrm>
            <a:off x="8096250" y="5737213"/>
            <a:ext cx="445956" cy="769441"/>
          </a:xfrm>
          <a:prstGeom prst="rect">
            <a:avLst/>
          </a:prstGeom>
          <a:noFill/>
        </p:spPr>
        <p:txBody>
          <a:bodyPr wrap="none" rtlCol="0">
            <a:spAutoFit/>
          </a:bodyPr>
          <a:lstStyle/>
          <a:p>
            <a:r>
              <a:rPr lang="en-US" sz="4400" dirty="0"/>
              <a:t>?</a:t>
            </a:r>
            <a:endParaRPr lang="en-CH" sz="4400" dirty="0"/>
          </a:p>
        </p:txBody>
      </p:sp>
      <p:sp>
        <p:nvSpPr>
          <p:cNvPr id="13" name="Google Shape;185;g36ea56e4fe5_0_61">
            <a:extLst>
              <a:ext uri="{FF2B5EF4-FFF2-40B4-BE49-F238E27FC236}">
                <a16:creationId xmlns:a16="http://schemas.microsoft.com/office/drawing/2014/main" id="{6F3D9725-AD7D-6CB7-F04A-3559BE70B86F}"/>
              </a:ext>
            </a:extLst>
          </p:cNvPr>
          <p:cNvSpPr txBox="1"/>
          <p:nvPr/>
        </p:nvSpPr>
        <p:spPr>
          <a:xfrm>
            <a:off x="1043448" y="9552130"/>
            <a:ext cx="953100"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dirty="0">
                <a:solidFill>
                  <a:srgbClr val="000000"/>
                </a:solidFill>
                <a:latin typeface="Outfit"/>
                <a:ea typeface="Outfit"/>
                <a:cs typeface="Outfit"/>
                <a:sym typeface="Outfit"/>
              </a:rPr>
              <a:t>Pg: 12</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111A9-2E35-8165-CD97-2577410EDE85}"/>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8E216E52-1A01-1C13-187B-B77EFE7C672C}"/>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6F9872C1-E9A6-53FD-7789-20138AEFD2D2}"/>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F1EE7060-90A2-3713-0AB4-F08A5CF7322E}"/>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38A1009D-D922-2849-161A-FCD9678A2136}"/>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070582D7-3A77-CB02-FE5D-61AC5236A31F}"/>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439E4F89-8A98-A47C-F738-80C759B16EA0}"/>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8" name="TextBox 8">
            <a:extLst>
              <a:ext uri="{FF2B5EF4-FFF2-40B4-BE49-F238E27FC236}">
                <a16:creationId xmlns:a16="http://schemas.microsoft.com/office/drawing/2014/main" id="{A4029948-E112-9E80-A489-182937BAE79E}"/>
              </a:ext>
            </a:extLst>
          </p:cNvPr>
          <p:cNvSpPr txBox="1"/>
          <p:nvPr/>
        </p:nvSpPr>
        <p:spPr>
          <a:xfrm>
            <a:off x="1028700" y="1236622"/>
            <a:ext cx="7886700" cy="832023"/>
          </a:xfrm>
          <a:prstGeom prst="rect">
            <a:avLst/>
          </a:prstGeom>
        </p:spPr>
        <p:txBody>
          <a:bodyPr wrap="square" lIns="0" tIns="0" rIns="0" bIns="0" rtlCol="0" anchor="t">
            <a:spAutoFit/>
          </a:bodyPr>
          <a:lstStyle/>
          <a:p>
            <a:pPr>
              <a:lnSpc>
                <a:spcPts val="7000"/>
              </a:lnSpc>
            </a:pPr>
            <a:r>
              <a:rPr lang="en-US" sz="5000" b="1" dirty="0">
                <a:solidFill>
                  <a:srgbClr val="000000"/>
                </a:solidFill>
                <a:latin typeface="Outfit Bold"/>
                <a:ea typeface="Outfit Bold"/>
                <a:cs typeface="Outfit Bold"/>
                <a:sym typeface="Outfit Bold"/>
              </a:rPr>
              <a:t>What is Causal Inference?</a:t>
            </a:r>
          </a:p>
        </p:txBody>
      </p:sp>
      <p:sp>
        <p:nvSpPr>
          <p:cNvPr id="9" name="TextBox 9">
            <a:extLst>
              <a:ext uri="{FF2B5EF4-FFF2-40B4-BE49-F238E27FC236}">
                <a16:creationId xmlns:a16="http://schemas.microsoft.com/office/drawing/2014/main" id="{D75C205E-9DC0-0E92-072C-3342F8A6FB40}"/>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1" name="TextBox 11">
            <a:extLst>
              <a:ext uri="{FF2B5EF4-FFF2-40B4-BE49-F238E27FC236}">
                <a16:creationId xmlns:a16="http://schemas.microsoft.com/office/drawing/2014/main" id="{2BEA7788-6991-63A1-2E0E-CA8B5CDA3827}"/>
              </a:ext>
            </a:extLst>
          </p:cNvPr>
          <p:cNvSpPr txBox="1"/>
          <p:nvPr/>
        </p:nvSpPr>
        <p:spPr>
          <a:xfrm>
            <a:off x="1028700" y="441961"/>
            <a:ext cx="24765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Why Causal AI?</a:t>
            </a:r>
          </a:p>
        </p:txBody>
      </p:sp>
      <p:sp>
        <p:nvSpPr>
          <p:cNvPr id="15" name="TextBox 14">
            <a:extLst>
              <a:ext uri="{FF2B5EF4-FFF2-40B4-BE49-F238E27FC236}">
                <a16:creationId xmlns:a16="http://schemas.microsoft.com/office/drawing/2014/main" id="{E67931E8-574D-AFAD-3E06-8C16F85C6A81}"/>
              </a:ext>
            </a:extLst>
          </p:cNvPr>
          <p:cNvSpPr txBox="1"/>
          <p:nvPr/>
        </p:nvSpPr>
        <p:spPr>
          <a:xfrm>
            <a:off x="4572000" y="5031986"/>
            <a:ext cx="9144000" cy="369332"/>
          </a:xfrm>
          <a:prstGeom prst="rect">
            <a:avLst/>
          </a:prstGeom>
          <a:noFill/>
        </p:spPr>
        <p:txBody>
          <a:bodyPr wrap="square">
            <a:spAutoFit/>
          </a:bodyPr>
          <a:lstStyle/>
          <a:p>
            <a:pPr>
              <a:buNone/>
            </a:pPr>
            <a:endParaRPr lang="en-CH" dirty="0"/>
          </a:p>
        </p:txBody>
      </p:sp>
      <p:pic>
        <p:nvPicPr>
          <p:cNvPr id="18" name="Picture 17" descr="A diagram of people and control&#10;&#10;AI-generated content may be incorrect.">
            <a:extLst>
              <a:ext uri="{FF2B5EF4-FFF2-40B4-BE49-F238E27FC236}">
                <a16:creationId xmlns:a16="http://schemas.microsoft.com/office/drawing/2014/main" id="{1567E531-BF94-CAE6-4742-434010585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2705100"/>
            <a:ext cx="10202355" cy="5603429"/>
          </a:xfrm>
          <a:prstGeom prst="rect">
            <a:avLst/>
          </a:prstGeom>
        </p:spPr>
      </p:pic>
      <p:sp>
        <p:nvSpPr>
          <p:cNvPr id="10" name="Google Shape;185;g36ea56e4fe5_0_61">
            <a:extLst>
              <a:ext uri="{FF2B5EF4-FFF2-40B4-BE49-F238E27FC236}">
                <a16:creationId xmlns:a16="http://schemas.microsoft.com/office/drawing/2014/main" id="{76D1EF24-F03C-1716-62C2-7B230AEB2D72}"/>
              </a:ext>
            </a:extLst>
          </p:cNvPr>
          <p:cNvSpPr txBox="1"/>
          <p:nvPr/>
        </p:nvSpPr>
        <p:spPr>
          <a:xfrm>
            <a:off x="1026242" y="9552130"/>
            <a:ext cx="953100"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dirty="0">
                <a:solidFill>
                  <a:srgbClr val="000000"/>
                </a:solidFill>
                <a:latin typeface="Outfit"/>
                <a:ea typeface="Outfit"/>
                <a:cs typeface="Outfit"/>
                <a:sym typeface="Outfit"/>
              </a:rPr>
              <a:t>Pg: 13</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093253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49BFD-6A4A-C0F5-661E-135496E6CC43}"/>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70BC1E37-685D-5635-A7A8-B1A93ACB185B}"/>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B606F123-1701-4CFD-315F-9E4D72AFEFA9}"/>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5D920660-0E7A-48BB-228C-5EB391618720}"/>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2F8AE0F2-2860-46BF-7701-A357396BC036}"/>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41A77DC6-30DB-875C-F222-392E9181396D}"/>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CE411613-5050-B1DE-57C1-3AAF277A6EC8}"/>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8" name="TextBox 8">
            <a:extLst>
              <a:ext uri="{FF2B5EF4-FFF2-40B4-BE49-F238E27FC236}">
                <a16:creationId xmlns:a16="http://schemas.microsoft.com/office/drawing/2014/main" id="{38A93EC7-74BA-F467-58EC-2C1BC95F241A}"/>
              </a:ext>
            </a:extLst>
          </p:cNvPr>
          <p:cNvSpPr txBox="1"/>
          <p:nvPr/>
        </p:nvSpPr>
        <p:spPr>
          <a:xfrm>
            <a:off x="1028700" y="1236622"/>
            <a:ext cx="7886700" cy="832023"/>
          </a:xfrm>
          <a:prstGeom prst="rect">
            <a:avLst/>
          </a:prstGeom>
        </p:spPr>
        <p:txBody>
          <a:bodyPr wrap="square" lIns="0" tIns="0" rIns="0" bIns="0" rtlCol="0" anchor="t">
            <a:spAutoFit/>
          </a:bodyPr>
          <a:lstStyle/>
          <a:p>
            <a:pPr>
              <a:lnSpc>
                <a:spcPts val="7000"/>
              </a:lnSpc>
            </a:pPr>
            <a:r>
              <a:rPr lang="en-US" sz="5000" b="1" dirty="0">
                <a:solidFill>
                  <a:srgbClr val="000000"/>
                </a:solidFill>
                <a:latin typeface="Outfit Bold"/>
                <a:ea typeface="Outfit Bold"/>
                <a:cs typeface="Outfit Bold"/>
                <a:sym typeface="Outfit Bold"/>
              </a:rPr>
              <a:t>What is Causal Inference?</a:t>
            </a:r>
          </a:p>
        </p:txBody>
      </p:sp>
      <p:sp>
        <p:nvSpPr>
          <p:cNvPr id="9" name="TextBox 9">
            <a:extLst>
              <a:ext uri="{FF2B5EF4-FFF2-40B4-BE49-F238E27FC236}">
                <a16:creationId xmlns:a16="http://schemas.microsoft.com/office/drawing/2014/main" id="{17B64569-E597-6D4C-A902-2DF30C62D320}"/>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1" name="TextBox 11">
            <a:extLst>
              <a:ext uri="{FF2B5EF4-FFF2-40B4-BE49-F238E27FC236}">
                <a16:creationId xmlns:a16="http://schemas.microsoft.com/office/drawing/2014/main" id="{31E4245B-915D-23A0-33E5-1B829E0A1212}"/>
              </a:ext>
            </a:extLst>
          </p:cNvPr>
          <p:cNvSpPr txBox="1"/>
          <p:nvPr/>
        </p:nvSpPr>
        <p:spPr>
          <a:xfrm>
            <a:off x="1028700" y="441961"/>
            <a:ext cx="24765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Why Causal AI?</a:t>
            </a:r>
          </a:p>
        </p:txBody>
      </p:sp>
      <p:sp>
        <p:nvSpPr>
          <p:cNvPr id="15" name="TextBox 14">
            <a:extLst>
              <a:ext uri="{FF2B5EF4-FFF2-40B4-BE49-F238E27FC236}">
                <a16:creationId xmlns:a16="http://schemas.microsoft.com/office/drawing/2014/main" id="{AEF0C9C4-D6F8-76F0-4C4E-2CA0B875C51A}"/>
              </a:ext>
            </a:extLst>
          </p:cNvPr>
          <p:cNvSpPr txBox="1"/>
          <p:nvPr/>
        </p:nvSpPr>
        <p:spPr>
          <a:xfrm>
            <a:off x="4572000" y="5031986"/>
            <a:ext cx="9144000" cy="369332"/>
          </a:xfrm>
          <a:prstGeom prst="rect">
            <a:avLst/>
          </a:prstGeom>
          <a:noFill/>
        </p:spPr>
        <p:txBody>
          <a:bodyPr wrap="square">
            <a:spAutoFit/>
          </a:bodyPr>
          <a:lstStyle/>
          <a:p>
            <a:pPr>
              <a:buNone/>
            </a:pPr>
            <a:endParaRPr lang="en-CH" dirty="0"/>
          </a:p>
        </p:txBody>
      </p:sp>
      <p:pic>
        <p:nvPicPr>
          <p:cNvPr id="21" name="Picture 20" descr="A couple of laptops with a picture of a person&#10;&#10;AI-generated content may be incorrect.">
            <a:extLst>
              <a:ext uri="{FF2B5EF4-FFF2-40B4-BE49-F238E27FC236}">
                <a16:creationId xmlns:a16="http://schemas.microsoft.com/office/drawing/2014/main" id="{BEC317FB-15F4-FFFA-BE08-47A03018F6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2068645"/>
            <a:ext cx="13133333" cy="6895238"/>
          </a:xfrm>
          <a:prstGeom prst="rect">
            <a:avLst/>
          </a:prstGeom>
        </p:spPr>
      </p:pic>
      <p:sp>
        <p:nvSpPr>
          <p:cNvPr id="10" name="Google Shape;185;g36ea56e4fe5_0_61">
            <a:extLst>
              <a:ext uri="{FF2B5EF4-FFF2-40B4-BE49-F238E27FC236}">
                <a16:creationId xmlns:a16="http://schemas.microsoft.com/office/drawing/2014/main" id="{0D36C2A6-9E82-E910-AE61-8FE9B9F0158C}"/>
              </a:ext>
            </a:extLst>
          </p:cNvPr>
          <p:cNvSpPr txBox="1"/>
          <p:nvPr/>
        </p:nvSpPr>
        <p:spPr>
          <a:xfrm>
            <a:off x="1028700" y="9552130"/>
            <a:ext cx="953100"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dirty="0">
                <a:solidFill>
                  <a:srgbClr val="000000"/>
                </a:solidFill>
                <a:latin typeface="Outfit"/>
                <a:ea typeface="Outfit"/>
                <a:cs typeface="Outfit"/>
                <a:sym typeface="Outfit"/>
              </a:rPr>
              <a:t>Pg: 14</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260698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16230600" cy="0"/>
          </a:xfrm>
          <a:prstGeom prst="line">
            <a:avLst/>
          </a:prstGeom>
          <a:ln w="38100" cap="flat">
            <a:solidFill>
              <a:srgbClr val="FFFFFF"/>
            </a:solidFill>
            <a:prstDash val="solid"/>
            <a:headEnd type="none" w="sm" len="sm"/>
            <a:tailEnd type="none" w="sm" len="sm"/>
          </a:ln>
        </p:spPr>
        <p:txBody>
          <a:bodyPr/>
          <a:lstStyle/>
          <a:p>
            <a:endParaRPr lang="en-US"/>
          </a:p>
        </p:txBody>
      </p:sp>
      <p:sp>
        <p:nvSpPr>
          <p:cNvPr id="3" name="AutoShape 3"/>
          <p:cNvSpPr/>
          <p:nvPr/>
        </p:nvSpPr>
        <p:spPr>
          <a:xfrm>
            <a:off x="1028700" y="9277350"/>
            <a:ext cx="16230600"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4" name="Group 4"/>
          <p:cNvGrpSpPr>
            <a:grpSpLocks noChangeAspect="1"/>
          </p:cNvGrpSpPr>
          <p:nvPr/>
        </p:nvGrpSpPr>
        <p:grpSpPr>
          <a:xfrm>
            <a:off x="16331765" y="473688"/>
            <a:ext cx="927535" cy="555012"/>
            <a:chOff x="0" y="0"/>
            <a:chExt cx="1855064" cy="1110031"/>
          </a:xfrm>
        </p:grpSpPr>
        <p:sp>
          <p:nvSpPr>
            <p:cNvPr id="5" name="Freeform 5"/>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a:p>
          </p:txBody>
        </p:sp>
        <p:sp>
          <p:nvSpPr>
            <p:cNvPr id="6" name="Freeform 6"/>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a:p>
          </p:txBody>
        </p:sp>
        <p:sp>
          <p:nvSpPr>
            <p:cNvPr id="7" name="Freeform 7"/>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a:p>
          </p:txBody>
        </p:sp>
      </p:grpSp>
      <p:sp>
        <p:nvSpPr>
          <p:cNvPr id="8" name="TextBox 8"/>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a:solidFill>
                  <a:srgbClr val="F97141"/>
                </a:solidFill>
                <a:latin typeface="Outfit Bold"/>
                <a:ea typeface="Outfit Bold"/>
                <a:cs typeface="Outfit Bold"/>
                <a:sym typeface="Outfit Bold"/>
              </a:rPr>
              <a:t>&gt;</a:t>
            </a:r>
          </a:p>
        </p:txBody>
      </p:sp>
      <p:sp>
        <p:nvSpPr>
          <p:cNvPr id="10" name="TextBox 10"/>
          <p:cNvSpPr txBox="1"/>
          <p:nvPr/>
        </p:nvSpPr>
        <p:spPr>
          <a:xfrm>
            <a:off x="1028700" y="426064"/>
            <a:ext cx="4076700" cy="403252"/>
          </a:xfrm>
          <a:prstGeom prst="rect">
            <a:avLst/>
          </a:prstGeom>
        </p:spPr>
        <p:txBody>
          <a:bodyPr wrap="square" lIns="0" tIns="0" rIns="0" bIns="0" rtlCol="0" anchor="t">
            <a:spAutoFit/>
          </a:bodyPr>
          <a:lstStyle/>
          <a:p>
            <a:pPr>
              <a:lnSpc>
                <a:spcPts val="3359"/>
              </a:lnSpc>
            </a:pPr>
            <a:r>
              <a:rPr lang="en-US" sz="2400" dirty="0">
                <a:solidFill>
                  <a:srgbClr val="FFFFFF"/>
                </a:solidFill>
                <a:latin typeface="Outfit"/>
                <a:ea typeface="Outfit"/>
                <a:cs typeface="Outfit"/>
                <a:sym typeface="Outfit"/>
              </a:rPr>
              <a:t>Why Causal AI?</a:t>
            </a:r>
          </a:p>
        </p:txBody>
      </p:sp>
      <p:sp>
        <p:nvSpPr>
          <p:cNvPr id="11" name="TextBox 11"/>
          <p:cNvSpPr txBox="1"/>
          <p:nvPr/>
        </p:nvSpPr>
        <p:spPr>
          <a:xfrm>
            <a:off x="1028700" y="1236622"/>
            <a:ext cx="15049500" cy="832023"/>
          </a:xfrm>
          <a:prstGeom prst="rect">
            <a:avLst/>
          </a:prstGeom>
        </p:spPr>
        <p:txBody>
          <a:bodyPr wrap="square" lIns="0" tIns="0" rIns="0" bIns="0" rtlCol="0" anchor="t">
            <a:spAutoFit/>
          </a:bodyPr>
          <a:lstStyle/>
          <a:p>
            <a:pPr>
              <a:lnSpc>
                <a:spcPts val="7000"/>
              </a:lnSpc>
            </a:pPr>
            <a:r>
              <a:rPr lang="en-US" sz="5000" b="1" dirty="0">
                <a:solidFill>
                  <a:srgbClr val="FFFFFF"/>
                </a:solidFill>
                <a:latin typeface="Outfit Bold"/>
                <a:ea typeface="Outfit Bold"/>
                <a:cs typeface="Outfit Bold"/>
                <a:sym typeface="Outfit Bold"/>
              </a:rPr>
              <a:t>What is the impact of our AI model in production?</a:t>
            </a:r>
          </a:p>
        </p:txBody>
      </p:sp>
      <p:grpSp>
        <p:nvGrpSpPr>
          <p:cNvPr id="38" name="Group 37">
            <a:extLst>
              <a:ext uri="{FF2B5EF4-FFF2-40B4-BE49-F238E27FC236}">
                <a16:creationId xmlns:a16="http://schemas.microsoft.com/office/drawing/2014/main" id="{6BE6D2FB-E1AA-5CB3-033D-FA916F943A08}"/>
              </a:ext>
            </a:extLst>
          </p:cNvPr>
          <p:cNvGrpSpPr/>
          <p:nvPr/>
        </p:nvGrpSpPr>
        <p:grpSpPr>
          <a:xfrm>
            <a:off x="2971801" y="5479062"/>
            <a:ext cx="3200399" cy="3252386"/>
            <a:chOff x="2971800" y="3956115"/>
            <a:chExt cx="4771033" cy="4775334"/>
          </a:xfrm>
        </p:grpSpPr>
        <p:pic>
          <p:nvPicPr>
            <p:cNvPr id="14" name="Graphic 13" descr="User outline">
              <a:extLst>
                <a:ext uri="{FF2B5EF4-FFF2-40B4-BE49-F238E27FC236}">
                  <a16:creationId xmlns:a16="http://schemas.microsoft.com/office/drawing/2014/main" id="{940B20DF-DF2A-9952-1DAD-A16B0D3238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71800" y="5092634"/>
              <a:ext cx="2133600" cy="2133600"/>
            </a:xfrm>
            <a:prstGeom prst="rect">
              <a:avLst/>
            </a:prstGeom>
          </p:spPr>
        </p:pic>
        <p:pic>
          <p:nvPicPr>
            <p:cNvPr id="16" name="Graphic 15" descr="Shopping bag with solid fill">
              <a:extLst>
                <a:ext uri="{FF2B5EF4-FFF2-40B4-BE49-F238E27FC236}">
                  <a16:creationId xmlns:a16="http://schemas.microsoft.com/office/drawing/2014/main" id="{3A3DDFD3-BB4B-AB4B-46BF-9E547D4258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80667" y="3956115"/>
              <a:ext cx="1562166" cy="1562166"/>
            </a:xfrm>
            <a:prstGeom prst="rect">
              <a:avLst/>
            </a:prstGeom>
          </p:spPr>
        </p:pic>
        <p:pic>
          <p:nvPicPr>
            <p:cNvPr id="18" name="Graphic 17" descr="Comment Heart with solid fill">
              <a:extLst>
                <a:ext uri="{FF2B5EF4-FFF2-40B4-BE49-F238E27FC236}">
                  <a16:creationId xmlns:a16="http://schemas.microsoft.com/office/drawing/2014/main" id="{631741D2-4779-40D2-3CEE-A6D1ED59185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72200" y="7169283"/>
              <a:ext cx="1562166" cy="1562166"/>
            </a:xfrm>
            <a:prstGeom prst="rect">
              <a:avLst/>
            </a:prstGeom>
          </p:spPr>
        </p:pic>
        <p:cxnSp>
          <p:nvCxnSpPr>
            <p:cNvPr id="23" name="Connector: Elbow 22">
              <a:extLst>
                <a:ext uri="{FF2B5EF4-FFF2-40B4-BE49-F238E27FC236}">
                  <a16:creationId xmlns:a16="http://schemas.microsoft.com/office/drawing/2014/main" id="{2870250B-56F2-957D-3428-97A2DCA6CB99}"/>
                </a:ext>
              </a:extLst>
            </p:cNvPr>
            <p:cNvCxnSpPr>
              <a:cxnSpLocks/>
            </p:cNvCxnSpPr>
            <p:nvPr/>
          </p:nvCxnSpPr>
          <p:spPr>
            <a:xfrm flipV="1">
              <a:off x="4191000" y="4730716"/>
              <a:ext cx="1981200" cy="412784"/>
            </a:xfrm>
            <a:prstGeom prst="bentConnector3">
              <a:avLst>
                <a:gd name="adj1" fmla="val 2136"/>
              </a:avLst>
            </a:prstGeom>
            <a:ln w="76200">
              <a:solidFill>
                <a:srgbClr val="00CD8F"/>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83B6C46B-83AA-E266-8349-D5B97BC0FC00}"/>
                </a:ext>
              </a:extLst>
            </p:cNvPr>
            <p:cNvCxnSpPr>
              <a:cxnSpLocks/>
            </p:cNvCxnSpPr>
            <p:nvPr/>
          </p:nvCxnSpPr>
          <p:spPr>
            <a:xfrm rot="10800000">
              <a:off x="4038600" y="6910288"/>
              <a:ext cx="2133600" cy="1040079"/>
            </a:xfrm>
            <a:prstGeom prst="bentConnector3">
              <a:avLst>
                <a:gd name="adj1" fmla="val 99206"/>
              </a:avLst>
            </a:prstGeom>
            <a:ln w="76200">
              <a:solidFill>
                <a:srgbClr val="00CD8F"/>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ED416440-375F-B5A2-A898-F5C395F263A8}"/>
                </a:ext>
              </a:extLst>
            </p:cNvPr>
            <p:cNvCxnSpPr>
              <a:cxnSpLocks/>
            </p:cNvCxnSpPr>
            <p:nvPr/>
          </p:nvCxnSpPr>
          <p:spPr>
            <a:xfrm rot="5400000" flipH="1" flipV="1">
              <a:off x="6118323" y="6403975"/>
              <a:ext cx="1657220" cy="1"/>
            </a:xfrm>
            <a:prstGeom prst="bentConnector3">
              <a:avLst/>
            </a:prstGeom>
            <a:ln w="76200">
              <a:solidFill>
                <a:srgbClr val="00CD8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5" name="TextBox 12">
            <a:extLst>
              <a:ext uri="{FF2B5EF4-FFF2-40B4-BE49-F238E27FC236}">
                <a16:creationId xmlns:a16="http://schemas.microsoft.com/office/drawing/2014/main" id="{9D8BC537-FF5E-9B2D-E596-1152C40BEEEC}"/>
              </a:ext>
            </a:extLst>
          </p:cNvPr>
          <p:cNvSpPr txBox="1"/>
          <p:nvPr/>
        </p:nvSpPr>
        <p:spPr>
          <a:xfrm>
            <a:off x="3756981" y="4479839"/>
            <a:ext cx="3460954" cy="466731"/>
          </a:xfrm>
          <a:prstGeom prst="rect">
            <a:avLst/>
          </a:prstGeom>
        </p:spPr>
        <p:txBody>
          <a:bodyPr wrap="square" lIns="0" tIns="0" rIns="0" bIns="0" rtlCol="0" anchor="t">
            <a:spAutoFit/>
          </a:bodyPr>
          <a:lstStyle/>
          <a:p>
            <a:pPr algn="l">
              <a:lnSpc>
                <a:spcPts val="3359"/>
              </a:lnSpc>
            </a:pPr>
            <a:r>
              <a:rPr lang="en-US" sz="4000" b="1" dirty="0">
                <a:solidFill>
                  <a:srgbClr val="FFFFFF"/>
                </a:solidFill>
                <a:latin typeface="Outfit Bold"/>
                <a:ea typeface="Outfit Bold"/>
                <a:cs typeface="Outfit Bold"/>
                <a:sym typeface="Outfit Bold"/>
              </a:rPr>
              <a:t>AI tools</a:t>
            </a:r>
            <a:endParaRPr lang="en-US" sz="4000" dirty="0">
              <a:solidFill>
                <a:srgbClr val="FFFFFF"/>
              </a:solidFill>
              <a:latin typeface="Outfit" panose="020B0604020202020204" charset="0"/>
              <a:ea typeface="Outfit"/>
              <a:cs typeface="Outfit"/>
              <a:sym typeface="Outfit"/>
            </a:endParaRPr>
          </a:p>
        </p:txBody>
      </p:sp>
      <p:pic>
        <p:nvPicPr>
          <p:cNvPr id="13" name="Picture 12" descr="A group of logos on a white background&#10;&#10;AI-generated content may be incorrect.">
            <a:extLst>
              <a:ext uri="{FF2B5EF4-FFF2-40B4-BE49-F238E27FC236}">
                <a16:creationId xmlns:a16="http://schemas.microsoft.com/office/drawing/2014/main" id="{F5B5DC16-F1B8-89F6-F449-6324CCC1991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72995" y="4449392"/>
            <a:ext cx="9405393" cy="3900066"/>
          </a:xfrm>
          <a:prstGeom prst="rect">
            <a:avLst/>
          </a:prstGeom>
        </p:spPr>
      </p:pic>
      <p:sp>
        <p:nvSpPr>
          <p:cNvPr id="9" name="Google Shape;185;g36ea56e4fe5_0_61">
            <a:extLst>
              <a:ext uri="{FF2B5EF4-FFF2-40B4-BE49-F238E27FC236}">
                <a16:creationId xmlns:a16="http://schemas.microsoft.com/office/drawing/2014/main" id="{6F4175B3-2B96-89BE-722D-6D3AD46E732F}"/>
              </a:ext>
            </a:extLst>
          </p:cNvPr>
          <p:cNvSpPr txBox="1"/>
          <p:nvPr/>
        </p:nvSpPr>
        <p:spPr>
          <a:xfrm>
            <a:off x="1028700" y="9523862"/>
            <a:ext cx="953100"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dirty="0">
                <a:solidFill>
                  <a:schemeClr val="bg1"/>
                </a:solidFill>
                <a:latin typeface="Outfit"/>
                <a:ea typeface="Outfit"/>
                <a:cs typeface="Outfit"/>
                <a:sym typeface="Outfit"/>
              </a:rPr>
              <a:t>Pg: 15</a:t>
            </a:r>
            <a:endParaRPr sz="1400" b="0" i="0" u="none" strike="noStrike" cap="none" dirty="0">
              <a:solidFill>
                <a:schemeClr val="bg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8E4235AF-197B-973F-DD7B-3AE58D0E3163}"/>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BE63EE0E-CA0E-B53A-376B-E709CDDD222E}"/>
              </a:ext>
            </a:extLst>
          </p:cNvPr>
          <p:cNvSpPr/>
          <p:nvPr/>
        </p:nvSpPr>
        <p:spPr>
          <a:xfrm>
            <a:off x="1028700" y="1028700"/>
            <a:ext cx="16230600" cy="0"/>
          </a:xfrm>
          <a:prstGeom prst="line">
            <a:avLst/>
          </a:prstGeom>
          <a:ln w="38100" cap="flat">
            <a:solidFill>
              <a:srgbClr val="FFFFFF"/>
            </a:solidFill>
            <a:prstDash val="solid"/>
            <a:headEnd type="none" w="sm" len="sm"/>
            <a:tailEnd type="none" w="sm" len="sm"/>
          </a:ln>
        </p:spPr>
        <p:txBody>
          <a:bodyPr/>
          <a:lstStyle/>
          <a:p>
            <a:endParaRPr lang="en-US"/>
          </a:p>
        </p:txBody>
      </p:sp>
      <p:sp>
        <p:nvSpPr>
          <p:cNvPr id="3" name="AutoShape 3">
            <a:extLst>
              <a:ext uri="{FF2B5EF4-FFF2-40B4-BE49-F238E27FC236}">
                <a16:creationId xmlns:a16="http://schemas.microsoft.com/office/drawing/2014/main" id="{7D605A17-230D-FF5B-508A-822C50D5AC7F}"/>
              </a:ext>
            </a:extLst>
          </p:cNvPr>
          <p:cNvSpPr/>
          <p:nvPr/>
        </p:nvSpPr>
        <p:spPr>
          <a:xfrm>
            <a:off x="1028700" y="9277350"/>
            <a:ext cx="16230600"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4" name="Group 4">
            <a:extLst>
              <a:ext uri="{FF2B5EF4-FFF2-40B4-BE49-F238E27FC236}">
                <a16:creationId xmlns:a16="http://schemas.microsoft.com/office/drawing/2014/main" id="{B294EE7C-876E-7981-F216-2F5FCCD6CECB}"/>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53BE8EB1-C12F-9A78-6262-92B566457DD0}"/>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a:p>
          </p:txBody>
        </p:sp>
        <p:sp>
          <p:nvSpPr>
            <p:cNvPr id="6" name="Freeform 6">
              <a:extLst>
                <a:ext uri="{FF2B5EF4-FFF2-40B4-BE49-F238E27FC236}">
                  <a16:creationId xmlns:a16="http://schemas.microsoft.com/office/drawing/2014/main" id="{B9D8944D-CC6E-39C2-2132-337BA0E349F5}"/>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a:p>
          </p:txBody>
        </p:sp>
        <p:sp>
          <p:nvSpPr>
            <p:cNvPr id="7" name="Freeform 7">
              <a:extLst>
                <a:ext uri="{FF2B5EF4-FFF2-40B4-BE49-F238E27FC236}">
                  <a16:creationId xmlns:a16="http://schemas.microsoft.com/office/drawing/2014/main" id="{B881E530-B959-AD9E-9F4D-30ADF844B2D1}"/>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a:p>
          </p:txBody>
        </p:sp>
      </p:grpSp>
      <p:sp>
        <p:nvSpPr>
          <p:cNvPr id="8" name="TextBox 8">
            <a:extLst>
              <a:ext uri="{FF2B5EF4-FFF2-40B4-BE49-F238E27FC236}">
                <a16:creationId xmlns:a16="http://schemas.microsoft.com/office/drawing/2014/main" id="{9A85D8FC-3C5B-4220-EB34-C7FBA63CF5FD}"/>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a:solidFill>
                  <a:srgbClr val="F97141"/>
                </a:solidFill>
                <a:latin typeface="Outfit Bold"/>
                <a:ea typeface="Outfit Bold"/>
                <a:cs typeface="Outfit Bold"/>
                <a:sym typeface="Outfit Bold"/>
              </a:rPr>
              <a:t>&gt;</a:t>
            </a:r>
          </a:p>
        </p:txBody>
      </p:sp>
      <p:sp>
        <p:nvSpPr>
          <p:cNvPr id="10" name="TextBox 10">
            <a:extLst>
              <a:ext uri="{FF2B5EF4-FFF2-40B4-BE49-F238E27FC236}">
                <a16:creationId xmlns:a16="http://schemas.microsoft.com/office/drawing/2014/main" id="{DF5D90E6-499A-FB73-4B60-B6A1EE083189}"/>
              </a:ext>
            </a:extLst>
          </p:cNvPr>
          <p:cNvSpPr txBox="1"/>
          <p:nvPr/>
        </p:nvSpPr>
        <p:spPr>
          <a:xfrm>
            <a:off x="1028700" y="426064"/>
            <a:ext cx="4076700" cy="403252"/>
          </a:xfrm>
          <a:prstGeom prst="rect">
            <a:avLst/>
          </a:prstGeom>
        </p:spPr>
        <p:txBody>
          <a:bodyPr wrap="square" lIns="0" tIns="0" rIns="0" bIns="0" rtlCol="0" anchor="t">
            <a:spAutoFit/>
          </a:bodyPr>
          <a:lstStyle/>
          <a:p>
            <a:pPr>
              <a:lnSpc>
                <a:spcPts val="3359"/>
              </a:lnSpc>
            </a:pPr>
            <a:r>
              <a:rPr lang="en-US" sz="2400" dirty="0">
                <a:solidFill>
                  <a:srgbClr val="FFFFFF"/>
                </a:solidFill>
                <a:latin typeface="Outfit"/>
                <a:ea typeface="Outfit"/>
                <a:cs typeface="Outfit"/>
                <a:sym typeface="Outfit"/>
              </a:rPr>
              <a:t>Why Causal AI?</a:t>
            </a:r>
          </a:p>
        </p:txBody>
      </p:sp>
      <p:sp>
        <p:nvSpPr>
          <p:cNvPr id="11" name="TextBox 11">
            <a:extLst>
              <a:ext uri="{FF2B5EF4-FFF2-40B4-BE49-F238E27FC236}">
                <a16:creationId xmlns:a16="http://schemas.microsoft.com/office/drawing/2014/main" id="{38BF83EC-BD82-5570-B152-85A9C78B3893}"/>
              </a:ext>
            </a:extLst>
          </p:cNvPr>
          <p:cNvSpPr txBox="1"/>
          <p:nvPr/>
        </p:nvSpPr>
        <p:spPr>
          <a:xfrm>
            <a:off x="1028700" y="1236622"/>
            <a:ext cx="15049500" cy="832023"/>
          </a:xfrm>
          <a:prstGeom prst="rect">
            <a:avLst/>
          </a:prstGeom>
        </p:spPr>
        <p:txBody>
          <a:bodyPr wrap="square" lIns="0" tIns="0" rIns="0" bIns="0" rtlCol="0" anchor="t">
            <a:spAutoFit/>
          </a:bodyPr>
          <a:lstStyle/>
          <a:p>
            <a:pPr>
              <a:lnSpc>
                <a:spcPts val="7000"/>
              </a:lnSpc>
            </a:pPr>
            <a:r>
              <a:rPr lang="en-US" sz="5000" b="1" dirty="0">
                <a:solidFill>
                  <a:srgbClr val="FFFFFF"/>
                </a:solidFill>
                <a:latin typeface="Outfit Bold"/>
                <a:ea typeface="Outfit Bold"/>
                <a:cs typeface="Outfit Bold"/>
                <a:sym typeface="Outfit Bold"/>
              </a:rPr>
              <a:t>What is the impact of our AI model in production?</a:t>
            </a:r>
          </a:p>
        </p:txBody>
      </p:sp>
      <p:sp>
        <p:nvSpPr>
          <p:cNvPr id="12" name="TextBox 12">
            <a:extLst>
              <a:ext uri="{FF2B5EF4-FFF2-40B4-BE49-F238E27FC236}">
                <a16:creationId xmlns:a16="http://schemas.microsoft.com/office/drawing/2014/main" id="{0EF5F667-367B-6C77-E191-B3DEA1856141}"/>
              </a:ext>
            </a:extLst>
          </p:cNvPr>
          <p:cNvSpPr txBox="1"/>
          <p:nvPr/>
        </p:nvSpPr>
        <p:spPr>
          <a:xfrm>
            <a:off x="1028700" y="2714466"/>
            <a:ext cx="11336978" cy="839269"/>
          </a:xfrm>
          <a:prstGeom prst="rect">
            <a:avLst/>
          </a:prstGeom>
        </p:spPr>
        <p:txBody>
          <a:bodyPr lIns="0" tIns="0" rIns="0" bIns="0" rtlCol="0" anchor="t">
            <a:spAutoFit/>
          </a:bodyPr>
          <a:lstStyle/>
          <a:p>
            <a:pPr algn="l">
              <a:lnSpc>
                <a:spcPts val="3359"/>
              </a:lnSpc>
            </a:pPr>
            <a:r>
              <a:rPr lang="en-US" sz="2400" b="1" dirty="0">
                <a:solidFill>
                  <a:srgbClr val="FFFFFF"/>
                </a:solidFill>
                <a:latin typeface="Outfit Bold"/>
                <a:ea typeface="Outfit Bold"/>
                <a:cs typeface="Outfit Bold"/>
                <a:sym typeface="Outfit Bold"/>
              </a:rPr>
              <a:t>Prediction quality metrics are not the answer.</a:t>
            </a:r>
          </a:p>
          <a:p>
            <a:pPr algn="l">
              <a:lnSpc>
                <a:spcPts val="3359"/>
              </a:lnSpc>
            </a:pPr>
            <a:r>
              <a:rPr lang="en-US" sz="2400" dirty="0">
                <a:solidFill>
                  <a:srgbClr val="FFFFFF"/>
                </a:solidFill>
                <a:latin typeface="Outfit" panose="020B0604020202020204" charset="0"/>
                <a:ea typeface="Outfit Bold"/>
                <a:cs typeface="Outfit Bold"/>
                <a:sym typeface="Outfit Bold"/>
              </a:rPr>
              <a:t>Use Causal Inference to measure the business impact of AI. </a:t>
            </a:r>
            <a:endParaRPr lang="en-US" sz="2400" dirty="0">
              <a:solidFill>
                <a:srgbClr val="FFFFFF"/>
              </a:solidFill>
              <a:latin typeface="Outfit" panose="020B0604020202020204" charset="0"/>
              <a:ea typeface="Outfit"/>
              <a:cs typeface="Outfit"/>
              <a:sym typeface="Outfit"/>
            </a:endParaRPr>
          </a:p>
        </p:txBody>
      </p:sp>
      <p:grpSp>
        <p:nvGrpSpPr>
          <p:cNvPr id="38" name="Group 37">
            <a:extLst>
              <a:ext uri="{FF2B5EF4-FFF2-40B4-BE49-F238E27FC236}">
                <a16:creationId xmlns:a16="http://schemas.microsoft.com/office/drawing/2014/main" id="{82A6D132-5A0B-9769-443E-FDAA3717C84D}"/>
              </a:ext>
            </a:extLst>
          </p:cNvPr>
          <p:cNvGrpSpPr/>
          <p:nvPr/>
        </p:nvGrpSpPr>
        <p:grpSpPr>
          <a:xfrm>
            <a:off x="2971801" y="5479062"/>
            <a:ext cx="3200399" cy="3252386"/>
            <a:chOff x="2971800" y="3956115"/>
            <a:chExt cx="4771033" cy="4775334"/>
          </a:xfrm>
        </p:grpSpPr>
        <p:pic>
          <p:nvPicPr>
            <p:cNvPr id="14" name="Graphic 13" descr="User outline">
              <a:extLst>
                <a:ext uri="{FF2B5EF4-FFF2-40B4-BE49-F238E27FC236}">
                  <a16:creationId xmlns:a16="http://schemas.microsoft.com/office/drawing/2014/main" id="{C5666ECC-4204-79BD-EFD8-4238300577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71800" y="5092634"/>
              <a:ext cx="2133600" cy="2133600"/>
            </a:xfrm>
            <a:prstGeom prst="rect">
              <a:avLst/>
            </a:prstGeom>
          </p:spPr>
        </p:pic>
        <p:pic>
          <p:nvPicPr>
            <p:cNvPr id="16" name="Graphic 15" descr="Shopping bag with solid fill">
              <a:extLst>
                <a:ext uri="{FF2B5EF4-FFF2-40B4-BE49-F238E27FC236}">
                  <a16:creationId xmlns:a16="http://schemas.microsoft.com/office/drawing/2014/main" id="{0D4D83A7-0758-3926-C2AD-A8E1880264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80667" y="3956115"/>
              <a:ext cx="1562166" cy="1562166"/>
            </a:xfrm>
            <a:prstGeom prst="rect">
              <a:avLst/>
            </a:prstGeom>
          </p:spPr>
        </p:pic>
        <p:pic>
          <p:nvPicPr>
            <p:cNvPr id="18" name="Graphic 17" descr="Comment Heart with solid fill">
              <a:extLst>
                <a:ext uri="{FF2B5EF4-FFF2-40B4-BE49-F238E27FC236}">
                  <a16:creationId xmlns:a16="http://schemas.microsoft.com/office/drawing/2014/main" id="{61D1E2C5-4987-347B-71F4-8FCCABA5778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72200" y="7169283"/>
              <a:ext cx="1562166" cy="1562166"/>
            </a:xfrm>
            <a:prstGeom prst="rect">
              <a:avLst/>
            </a:prstGeom>
          </p:spPr>
        </p:pic>
        <p:cxnSp>
          <p:nvCxnSpPr>
            <p:cNvPr id="23" name="Connector: Elbow 22">
              <a:extLst>
                <a:ext uri="{FF2B5EF4-FFF2-40B4-BE49-F238E27FC236}">
                  <a16:creationId xmlns:a16="http://schemas.microsoft.com/office/drawing/2014/main" id="{3859DB87-34FB-53B2-BA5C-1D0D5C985855}"/>
                </a:ext>
              </a:extLst>
            </p:cNvPr>
            <p:cNvCxnSpPr>
              <a:cxnSpLocks/>
            </p:cNvCxnSpPr>
            <p:nvPr/>
          </p:nvCxnSpPr>
          <p:spPr>
            <a:xfrm flipV="1">
              <a:off x="4191000" y="4730716"/>
              <a:ext cx="1981200" cy="412784"/>
            </a:xfrm>
            <a:prstGeom prst="bentConnector3">
              <a:avLst>
                <a:gd name="adj1" fmla="val 2136"/>
              </a:avLst>
            </a:prstGeom>
            <a:ln w="76200">
              <a:solidFill>
                <a:srgbClr val="00CD8F"/>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7E34210B-75AD-1363-B752-F0D0F5571498}"/>
                </a:ext>
              </a:extLst>
            </p:cNvPr>
            <p:cNvCxnSpPr>
              <a:cxnSpLocks/>
            </p:cNvCxnSpPr>
            <p:nvPr/>
          </p:nvCxnSpPr>
          <p:spPr>
            <a:xfrm rot="10800000">
              <a:off x="4038600" y="6910288"/>
              <a:ext cx="2133600" cy="1040079"/>
            </a:xfrm>
            <a:prstGeom prst="bentConnector3">
              <a:avLst>
                <a:gd name="adj1" fmla="val 99206"/>
              </a:avLst>
            </a:prstGeom>
            <a:ln w="76200">
              <a:solidFill>
                <a:srgbClr val="00CD8F"/>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4DC3351C-C62E-F6BD-20CA-E5F492440C8A}"/>
                </a:ext>
              </a:extLst>
            </p:cNvPr>
            <p:cNvCxnSpPr>
              <a:cxnSpLocks/>
            </p:cNvCxnSpPr>
            <p:nvPr/>
          </p:nvCxnSpPr>
          <p:spPr>
            <a:xfrm rot="5400000" flipH="1" flipV="1">
              <a:off x="6118323" y="6403975"/>
              <a:ext cx="1657220" cy="1"/>
            </a:xfrm>
            <a:prstGeom prst="bentConnector3">
              <a:avLst/>
            </a:prstGeom>
            <a:ln w="76200">
              <a:solidFill>
                <a:srgbClr val="00CD8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42" name="Graphic 41" descr="Arrow: Straight with solid fill">
            <a:extLst>
              <a:ext uri="{FF2B5EF4-FFF2-40B4-BE49-F238E27FC236}">
                <a16:creationId xmlns:a16="http://schemas.microsoft.com/office/drawing/2014/main" id="{04B557ED-C878-3951-8C33-CB15DE2A238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7409749" y="5596212"/>
            <a:ext cx="2895601" cy="2895601"/>
          </a:xfrm>
          <a:prstGeom prst="rect">
            <a:avLst/>
          </a:prstGeom>
        </p:spPr>
      </p:pic>
      <p:sp>
        <p:nvSpPr>
          <p:cNvPr id="44" name="TextBox 12">
            <a:extLst>
              <a:ext uri="{FF2B5EF4-FFF2-40B4-BE49-F238E27FC236}">
                <a16:creationId xmlns:a16="http://schemas.microsoft.com/office/drawing/2014/main" id="{49897AFA-9C64-59AA-AF50-87F9F6F17317}"/>
              </a:ext>
            </a:extLst>
          </p:cNvPr>
          <p:cNvSpPr txBox="1"/>
          <p:nvPr/>
        </p:nvSpPr>
        <p:spPr>
          <a:xfrm>
            <a:off x="12076785" y="6679007"/>
            <a:ext cx="3460954" cy="934487"/>
          </a:xfrm>
          <a:prstGeom prst="rect">
            <a:avLst/>
          </a:prstGeom>
        </p:spPr>
        <p:txBody>
          <a:bodyPr wrap="square" lIns="0" tIns="0" rIns="0" bIns="0" rtlCol="0" anchor="t">
            <a:spAutoFit/>
          </a:bodyPr>
          <a:lstStyle/>
          <a:p>
            <a:pPr algn="l">
              <a:lnSpc>
                <a:spcPts val="3359"/>
              </a:lnSpc>
            </a:pPr>
            <a:r>
              <a:rPr lang="en-US" sz="5400" b="1" dirty="0">
                <a:solidFill>
                  <a:srgbClr val="FFFFFF"/>
                </a:solidFill>
                <a:latin typeface="Outfit Bold"/>
                <a:ea typeface="Outfit Bold"/>
                <a:cs typeface="Outfit Bold"/>
                <a:sym typeface="Outfit Bold"/>
              </a:rPr>
              <a:t>Business </a:t>
            </a:r>
            <a:r>
              <a:rPr lang="en-US" sz="5400" dirty="0">
                <a:solidFill>
                  <a:srgbClr val="FFFFFF"/>
                </a:solidFill>
                <a:latin typeface="Outfit" panose="020B0604020202020204" charset="0"/>
                <a:ea typeface="Outfit Bold"/>
                <a:cs typeface="Outfit Bold"/>
                <a:sym typeface="Outfit Bold"/>
              </a:rPr>
              <a:t>impact </a:t>
            </a:r>
            <a:endParaRPr lang="en-US" sz="5400" dirty="0">
              <a:solidFill>
                <a:srgbClr val="FFFFFF"/>
              </a:solidFill>
              <a:latin typeface="Outfit" panose="020B0604020202020204" charset="0"/>
              <a:ea typeface="Outfit"/>
              <a:cs typeface="Outfit"/>
              <a:sym typeface="Outfit"/>
            </a:endParaRPr>
          </a:p>
        </p:txBody>
      </p:sp>
      <p:sp>
        <p:nvSpPr>
          <p:cNvPr id="45" name="TextBox 12">
            <a:extLst>
              <a:ext uri="{FF2B5EF4-FFF2-40B4-BE49-F238E27FC236}">
                <a16:creationId xmlns:a16="http://schemas.microsoft.com/office/drawing/2014/main" id="{EC1C3505-6134-B310-246C-7E3F76CFB1EB}"/>
              </a:ext>
            </a:extLst>
          </p:cNvPr>
          <p:cNvSpPr txBox="1"/>
          <p:nvPr/>
        </p:nvSpPr>
        <p:spPr>
          <a:xfrm>
            <a:off x="3756981" y="4479839"/>
            <a:ext cx="3460954" cy="466731"/>
          </a:xfrm>
          <a:prstGeom prst="rect">
            <a:avLst/>
          </a:prstGeom>
        </p:spPr>
        <p:txBody>
          <a:bodyPr wrap="square" lIns="0" tIns="0" rIns="0" bIns="0" rtlCol="0" anchor="t">
            <a:spAutoFit/>
          </a:bodyPr>
          <a:lstStyle/>
          <a:p>
            <a:pPr algn="l">
              <a:lnSpc>
                <a:spcPts val="3359"/>
              </a:lnSpc>
            </a:pPr>
            <a:r>
              <a:rPr lang="en-US" sz="4000" b="1" dirty="0">
                <a:solidFill>
                  <a:srgbClr val="FFFFFF"/>
                </a:solidFill>
                <a:latin typeface="Outfit Bold"/>
                <a:ea typeface="Outfit Bold"/>
                <a:cs typeface="Outfit Bold"/>
                <a:sym typeface="Outfit Bold"/>
              </a:rPr>
              <a:t>AI tools</a:t>
            </a:r>
            <a:endParaRPr lang="en-US" sz="4000" dirty="0">
              <a:solidFill>
                <a:srgbClr val="FFFFFF"/>
              </a:solidFill>
              <a:latin typeface="Outfit" panose="020B0604020202020204" charset="0"/>
              <a:ea typeface="Outfit"/>
              <a:cs typeface="Outfit"/>
              <a:sym typeface="Outfit"/>
            </a:endParaRPr>
          </a:p>
        </p:txBody>
      </p:sp>
      <p:sp>
        <p:nvSpPr>
          <p:cNvPr id="46" name="TextBox 12">
            <a:extLst>
              <a:ext uri="{FF2B5EF4-FFF2-40B4-BE49-F238E27FC236}">
                <a16:creationId xmlns:a16="http://schemas.microsoft.com/office/drawing/2014/main" id="{2020907B-9447-5748-5B40-91D2114394C7}"/>
              </a:ext>
            </a:extLst>
          </p:cNvPr>
          <p:cNvSpPr txBox="1"/>
          <p:nvPr/>
        </p:nvSpPr>
        <p:spPr>
          <a:xfrm>
            <a:off x="7772400" y="4479839"/>
            <a:ext cx="3962400" cy="890052"/>
          </a:xfrm>
          <a:prstGeom prst="rect">
            <a:avLst/>
          </a:prstGeom>
        </p:spPr>
        <p:txBody>
          <a:bodyPr wrap="square" lIns="0" tIns="0" rIns="0" bIns="0" rtlCol="0" anchor="t">
            <a:spAutoFit/>
          </a:bodyPr>
          <a:lstStyle/>
          <a:p>
            <a:pPr algn="l">
              <a:lnSpc>
                <a:spcPts val="3359"/>
              </a:lnSpc>
            </a:pPr>
            <a:r>
              <a:rPr lang="en-US" sz="4000" b="1" dirty="0">
                <a:solidFill>
                  <a:srgbClr val="FFFFFF"/>
                </a:solidFill>
                <a:latin typeface="Outfit Bold"/>
                <a:ea typeface="Outfit Bold"/>
                <a:cs typeface="Outfit Bold"/>
                <a:sym typeface="Outfit Bold"/>
              </a:rPr>
              <a:t>Causal</a:t>
            </a:r>
            <a:r>
              <a:rPr lang="en-US" sz="4000" b="1" dirty="0">
                <a:solidFill>
                  <a:srgbClr val="FFFFFF"/>
                </a:solidFill>
                <a:latin typeface="Outfit" panose="020B0604020202020204" charset="0"/>
                <a:ea typeface="Outfit Bold"/>
                <a:cs typeface="Outfit Bold"/>
                <a:sym typeface="Outfit"/>
              </a:rPr>
              <a:t> Inference</a:t>
            </a:r>
          </a:p>
          <a:p>
            <a:pPr algn="l">
              <a:lnSpc>
                <a:spcPts val="3359"/>
              </a:lnSpc>
            </a:pPr>
            <a:r>
              <a:rPr lang="en-US" sz="4000" dirty="0">
                <a:solidFill>
                  <a:srgbClr val="FFFFFF"/>
                </a:solidFill>
                <a:latin typeface="Outfit" panose="020B0604020202020204" charset="0"/>
                <a:ea typeface="Outfit Bold"/>
                <a:cs typeface="Outfit Bold"/>
                <a:sym typeface="Outfit"/>
              </a:rPr>
              <a:t>(</a:t>
            </a:r>
            <a:r>
              <a:rPr lang="en-US" sz="4000" dirty="0" err="1">
                <a:solidFill>
                  <a:srgbClr val="FFFFFF"/>
                </a:solidFill>
                <a:latin typeface="Outfit" panose="020B0604020202020204" charset="0"/>
                <a:ea typeface="Outfit Bold"/>
                <a:cs typeface="Outfit Bold"/>
                <a:sym typeface="Outfit"/>
              </a:rPr>
              <a:t>e.g.A</a:t>
            </a:r>
            <a:r>
              <a:rPr lang="en-US" sz="4000" dirty="0">
                <a:solidFill>
                  <a:srgbClr val="FFFFFF"/>
                </a:solidFill>
                <a:latin typeface="Outfit" panose="020B0604020202020204" charset="0"/>
                <a:ea typeface="Outfit Bold"/>
                <a:cs typeface="Outfit Bold"/>
                <a:sym typeface="Outfit"/>
              </a:rPr>
              <a:t>/B testing)</a:t>
            </a:r>
            <a:endParaRPr lang="en-US" sz="4000" dirty="0">
              <a:solidFill>
                <a:srgbClr val="FFFFFF"/>
              </a:solidFill>
              <a:latin typeface="Outfit Bold"/>
              <a:ea typeface="Outfit Bold"/>
              <a:cs typeface="Outfit Bold"/>
              <a:sym typeface="Outfit Bold"/>
            </a:endParaRPr>
          </a:p>
        </p:txBody>
      </p:sp>
      <p:sp>
        <p:nvSpPr>
          <p:cNvPr id="9" name="Google Shape;185;g36ea56e4fe5_0_61">
            <a:extLst>
              <a:ext uri="{FF2B5EF4-FFF2-40B4-BE49-F238E27FC236}">
                <a16:creationId xmlns:a16="http://schemas.microsoft.com/office/drawing/2014/main" id="{685C63C0-C039-133F-F615-A1FBFE7AA621}"/>
              </a:ext>
            </a:extLst>
          </p:cNvPr>
          <p:cNvSpPr txBox="1"/>
          <p:nvPr/>
        </p:nvSpPr>
        <p:spPr>
          <a:xfrm>
            <a:off x="1043448" y="9545823"/>
            <a:ext cx="953100"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dirty="0">
                <a:solidFill>
                  <a:schemeClr val="bg1"/>
                </a:solidFill>
                <a:latin typeface="Outfit"/>
                <a:ea typeface="Outfit"/>
                <a:cs typeface="Outfit"/>
                <a:sym typeface="Outfit"/>
              </a:rPr>
              <a:t>Pg: 16</a:t>
            </a:r>
            <a:endParaRPr sz="1400" b="0" i="0" u="none" strike="noStrike" cap="none" dirty="0">
              <a:solidFill>
                <a:schemeClr val="bg1"/>
              </a:solidFill>
              <a:latin typeface="Arial"/>
              <a:ea typeface="Arial"/>
              <a:cs typeface="Arial"/>
              <a:sym typeface="Arial"/>
            </a:endParaRPr>
          </a:p>
        </p:txBody>
      </p:sp>
    </p:spTree>
    <p:extLst>
      <p:ext uri="{BB962C8B-B14F-4D97-AF65-F5344CB8AC3E}">
        <p14:creationId xmlns:p14="http://schemas.microsoft.com/office/powerpoint/2010/main" val="30678217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5114F-0C86-522E-3F87-466E20EE8A40}"/>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B854E3DE-1D48-90C0-C414-124EC054593A}"/>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9BA9E19C-FBA4-B9E3-AED7-47A3E86C299D}"/>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05545E05-79EE-5219-AAF9-05FB817959D0}"/>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CAE2531D-BFEA-A0DC-7685-5BBEC50C93D8}"/>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0CD04971-F6D2-5D23-2E34-E0FF9071BADE}"/>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E15B5C08-E959-A128-409A-B2131C5A7D9A}"/>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8" name="TextBox 8">
            <a:extLst>
              <a:ext uri="{FF2B5EF4-FFF2-40B4-BE49-F238E27FC236}">
                <a16:creationId xmlns:a16="http://schemas.microsoft.com/office/drawing/2014/main" id="{8FB9D7E0-188D-99FB-ABF2-368F15CC061F}"/>
              </a:ext>
            </a:extLst>
          </p:cNvPr>
          <p:cNvSpPr txBox="1"/>
          <p:nvPr/>
        </p:nvSpPr>
        <p:spPr>
          <a:xfrm>
            <a:off x="1028700" y="1236622"/>
            <a:ext cx="7886700" cy="832023"/>
          </a:xfrm>
          <a:prstGeom prst="rect">
            <a:avLst/>
          </a:prstGeom>
        </p:spPr>
        <p:txBody>
          <a:bodyPr wrap="square" lIns="0" tIns="0" rIns="0" bIns="0" rtlCol="0" anchor="t">
            <a:spAutoFit/>
          </a:bodyPr>
          <a:lstStyle/>
          <a:p>
            <a:pPr>
              <a:lnSpc>
                <a:spcPts val="7000"/>
              </a:lnSpc>
            </a:pPr>
            <a:r>
              <a:rPr lang="en-US" sz="5000" b="1" dirty="0">
                <a:solidFill>
                  <a:srgbClr val="000000"/>
                </a:solidFill>
                <a:latin typeface="Outfit Bold"/>
                <a:ea typeface="Outfit Bold"/>
                <a:cs typeface="Outfit Bold"/>
                <a:sym typeface="Outfit Bold"/>
              </a:rPr>
              <a:t>What is Causal AI?</a:t>
            </a:r>
          </a:p>
        </p:txBody>
      </p:sp>
      <p:sp>
        <p:nvSpPr>
          <p:cNvPr id="9" name="TextBox 9">
            <a:extLst>
              <a:ext uri="{FF2B5EF4-FFF2-40B4-BE49-F238E27FC236}">
                <a16:creationId xmlns:a16="http://schemas.microsoft.com/office/drawing/2014/main" id="{3ACC8D69-9476-2233-DC79-650EA4917CBA}"/>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1" name="TextBox 11">
            <a:extLst>
              <a:ext uri="{FF2B5EF4-FFF2-40B4-BE49-F238E27FC236}">
                <a16:creationId xmlns:a16="http://schemas.microsoft.com/office/drawing/2014/main" id="{B8228906-F01C-AD2B-2C08-B6F94D69339F}"/>
              </a:ext>
            </a:extLst>
          </p:cNvPr>
          <p:cNvSpPr txBox="1"/>
          <p:nvPr/>
        </p:nvSpPr>
        <p:spPr>
          <a:xfrm>
            <a:off x="1028700" y="441961"/>
            <a:ext cx="24765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Why Causal AI?</a:t>
            </a:r>
          </a:p>
        </p:txBody>
      </p:sp>
      <p:sp>
        <p:nvSpPr>
          <p:cNvPr id="12" name="TextBox 12">
            <a:extLst>
              <a:ext uri="{FF2B5EF4-FFF2-40B4-BE49-F238E27FC236}">
                <a16:creationId xmlns:a16="http://schemas.microsoft.com/office/drawing/2014/main" id="{CFC9CF7B-45FE-99F3-9ECB-94438A7B8392}"/>
              </a:ext>
            </a:extLst>
          </p:cNvPr>
          <p:cNvSpPr txBox="1"/>
          <p:nvPr/>
        </p:nvSpPr>
        <p:spPr>
          <a:xfrm>
            <a:off x="1028700" y="2714466"/>
            <a:ext cx="7124700" cy="2215991"/>
          </a:xfrm>
          <a:prstGeom prst="rect">
            <a:avLst/>
          </a:prstGeom>
        </p:spPr>
        <p:txBody>
          <a:bodyPr wrap="square" lIns="0" tIns="0" rIns="0" bIns="0" rtlCol="0" anchor="t">
            <a:spAutoFit/>
          </a:bodyPr>
          <a:lstStyle/>
          <a:p>
            <a:r>
              <a:rPr lang="en-US" sz="2400" b="1" dirty="0"/>
              <a:t>Causal AI is a set of tools within causal inference exploiting AI</a:t>
            </a:r>
            <a:r>
              <a:rPr lang="en-US" sz="2400" dirty="0"/>
              <a:t>, in particular Machine Learning, to support specific sub-tasks such as uncovering heterogeneous treatment effects, dealing with complex functions and also leveraging the domain knowledge from Generative AI.</a:t>
            </a:r>
          </a:p>
        </p:txBody>
      </p:sp>
      <p:pic>
        <p:nvPicPr>
          <p:cNvPr id="14" name="Picture 13" descr="A collage of cartoon bears&#10;&#10;AI-generated content may be incorrect.">
            <a:extLst>
              <a:ext uri="{FF2B5EF4-FFF2-40B4-BE49-F238E27FC236}">
                <a16:creationId xmlns:a16="http://schemas.microsoft.com/office/drawing/2014/main" id="{4584C085-C6DB-C3C4-A951-01B99C8E9E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3600" y="1148262"/>
            <a:ext cx="6028571" cy="7990476"/>
          </a:xfrm>
          <a:prstGeom prst="rect">
            <a:avLst/>
          </a:prstGeom>
        </p:spPr>
      </p:pic>
      <p:sp>
        <p:nvSpPr>
          <p:cNvPr id="10" name="Google Shape;185;g36ea56e4fe5_0_61">
            <a:extLst>
              <a:ext uri="{FF2B5EF4-FFF2-40B4-BE49-F238E27FC236}">
                <a16:creationId xmlns:a16="http://schemas.microsoft.com/office/drawing/2014/main" id="{88CF8B12-5620-1A8E-DC64-4ECAABC9C557}"/>
              </a:ext>
            </a:extLst>
          </p:cNvPr>
          <p:cNvSpPr txBox="1"/>
          <p:nvPr/>
        </p:nvSpPr>
        <p:spPr>
          <a:xfrm>
            <a:off x="1055739" y="9552130"/>
            <a:ext cx="953100"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dirty="0">
                <a:solidFill>
                  <a:srgbClr val="000000"/>
                </a:solidFill>
                <a:latin typeface="Outfit"/>
                <a:ea typeface="Outfit"/>
                <a:cs typeface="Outfit"/>
                <a:sym typeface="Outfit"/>
              </a:rPr>
              <a:t>Pg: 17</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612148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D13E5-C940-393A-2DBB-3BD78DBF03E6}"/>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EADA3D3F-225A-3652-3BAB-6DAECCD409DD}"/>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3EF98C1C-B6E5-D8BF-23BD-063878624936}"/>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3577CFB7-BCC0-EF98-31BF-45BD2484634B}"/>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A5C539A7-E247-BE7A-9B80-D2F6F577305C}"/>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0B32B831-8015-D24B-F0F3-21D197D2BA6E}"/>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9476894D-92F9-211B-E922-A8DD2C1775A8}"/>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9" name="TextBox 9">
            <a:extLst>
              <a:ext uri="{FF2B5EF4-FFF2-40B4-BE49-F238E27FC236}">
                <a16:creationId xmlns:a16="http://schemas.microsoft.com/office/drawing/2014/main" id="{B44C1584-56D9-DC03-C707-443C86776C98}"/>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1" name="TextBox 11">
            <a:extLst>
              <a:ext uri="{FF2B5EF4-FFF2-40B4-BE49-F238E27FC236}">
                <a16:creationId xmlns:a16="http://schemas.microsoft.com/office/drawing/2014/main" id="{8C44D7C8-2C47-0FD7-BEB5-8B0125A234CC}"/>
              </a:ext>
            </a:extLst>
          </p:cNvPr>
          <p:cNvSpPr txBox="1"/>
          <p:nvPr/>
        </p:nvSpPr>
        <p:spPr>
          <a:xfrm>
            <a:off x="1028700" y="441961"/>
            <a:ext cx="24765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Why Causal AI?</a:t>
            </a:r>
          </a:p>
        </p:txBody>
      </p:sp>
      <p:pic>
        <p:nvPicPr>
          <p:cNvPr id="17" name="Picture 16" descr="A group of black and white symbols&#10;&#10;AI-generated content may be incorrect.">
            <a:extLst>
              <a:ext uri="{FF2B5EF4-FFF2-40B4-BE49-F238E27FC236}">
                <a16:creationId xmlns:a16="http://schemas.microsoft.com/office/drawing/2014/main" id="{739C39A3-BEDF-04CF-4F50-D7E4354E4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6739" y="1125678"/>
            <a:ext cx="15306107" cy="7946559"/>
          </a:xfrm>
          <a:prstGeom prst="rect">
            <a:avLst/>
          </a:prstGeom>
        </p:spPr>
      </p:pic>
      <p:sp>
        <p:nvSpPr>
          <p:cNvPr id="8" name="Google Shape;185;g36ea56e4fe5_0_61">
            <a:extLst>
              <a:ext uri="{FF2B5EF4-FFF2-40B4-BE49-F238E27FC236}">
                <a16:creationId xmlns:a16="http://schemas.microsoft.com/office/drawing/2014/main" id="{2A36FDDD-5F6D-2BF7-80DC-C2353974CA2E}"/>
              </a:ext>
            </a:extLst>
          </p:cNvPr>
          <p:cNvSpPr txBox="1"/>
          <p:nvPr/>
        </p:nvSpPr>
        <p:spPr>
          <a:xfrm>
            <a:off x="1026242" y="9552130"/>
            <a:ext cx="953100"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dirty="0">
                <a:solidFill>
                  <a:srgbClr val="000000"/>
                </a:solidFill>
                <a:latin typeface="Outfit"/>
                <a:ea typeface="Outfit"/>
                <a:cs typeface="Outfit"/>
                <a:sym typeface="Outfit"/>
              </a:rPr>
              <a:t>Pg: 18</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272979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014E7-4F50-37DD-C9EE-CA6E89202C8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528A6B6-DA8C-827F-653C-0A0D0D487B7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35917" r="-20140" b="-14557"/>
            </a:stretch>
          </a:blipFill>
        </p:spPr>
        <p:txBody>
          <a:bodyPr/>
          <a:lstStyle/>
          <a:p>
            <a:endParaRPr lang="en-US" dirty="0"/>
          </a:p>
        </p:txBody>
      </p:sp>
      <p:sp>
        <p:nvSpPr>
          <p:cNvPr id="3" name="TextBox 3">
            <a:extLst>
              <a:ext uri="{FF2B5EF4-FFF2-40B4-BE49-F238E27FC236}">
                <a16:creationId xmlns:a16="http://schemas.microsoft.com/office/drawing/2014/main" id="{9BE6DC09-9BCF-B984-225F-525EF11B09C4}"/>
              </a:ext>
            </a:extLst>
          </p:cNvPr>
          <p:cNvSpPr txBox="1"/>
          <p:nvPr/>
        </p:nvSpPr>
        <p:spPr>
          <a:xfrm>
            <a:off x="1028700" y="4479925"/>
            <a:ext cx="13830300" cy="3678315"/>
          </a:xfrm>
          <a:prstGeom prst="rect">
            <a:avLst/>
          </a:prstGeom>
        </p:spPr>
        <p:txBody>
          <a:bodyPr wrap="square" lIns="0" tIns="0" rIns="0" bIns="0" rtlCol="0" anchor="t">
            <a:spAutoFit/>
          </a:bodyPr>
          <a:lstStyle/>
          <a:p>
            <a:pPr>
              <a:lnSpc>
                <a:spcPts val="9799"/>
              </a:lnSpc>
            </a:pPr>
            <a:r>
              <a:rPr lang="en-US" sz="6999" dirty="0">
                <a:solidFill>
                  <a:srgbClr val="FFFFFF"/>
                </a:solidFill>
                <a:latin typeface="Outfit"/>
                <a:ea typeface="Outfit"/>
                <a:cs typeface="Outfit"/>
                <a:sym typeface="Outfit"/>
              </a:rPr>
              <a:t>Section [03]:</a:t>
            </a:r>
          </a:p>
          <a:p>
            <a:pPr>
              <a:lnSpc>
                <a:spcPts val="9799"/>
              </a:lnSpc>
            </a:pPr>
            <a:r>
              <a:rPr lang="en-US" sz="6999" b="1" dirty="0">
                <a:solidFill>
                  <a:srgbClr val="FFFFFF"/>
                </a:solidFill>
                <a:latin typeface="Outfit"/>
                <a:ea typeface="Outfit"/>
                <a:cs typeface="Outfit"/>
                <a:sym typeface="Outfit"/>
              </a:rPr>
              <a:t>Before implementation:</a:t>
            </a:r>
          </a:p>
          <a:p>
            <a:pPr>
              <a:lnSpc>
                <a:spcPts val="9799"/>
              </a:lnSpc>
            </a:pPr>
            <a:r>
              <a:rPr lang="en-US" sz="6999" dirty="0">
                <a:solidFill>
                  <a:srgbClr val="FFFFFF"/>
                </a:solidFill>
                <a:latin typeface="Outfit"/>
                <a:ea typeface="Outfit"/>
                <a:cs typeface="Outfit"/>
                <a:sym typeface="Outfit"/>
              </a:rPr>
              <a:t>Causal Evidence</a:t>
            </a:r>
          </a:p>
        </p:txBody>
      </p:sp>
      <p:sp>
        <p:nvSpPr>
          <p:cNvPr id="5" name="AutoShape 5">
            <a:extLst>
              <a:ext uri="{FF2B5EF4-FFF2-40B4-BE49-F238E27FC236}">
                <a16:creationId xmlns:a16="http://schemas.microsoft.com/office/drawing/2014/main" id="{CF03F3BB-ECBE-E1D8-9618-4010EA9E8191}"/>
              </a:ext>
            </a:extLst>
          </p:cNvPr>
          <p:cNvSpPr/>
          <p:nvPr/>
        </p:nvSpPr>
        <p:spPr>
          <a:xfrm>
            <a:off x="1028700" y="4271210"/>
            <a:ext cx="11361420" cy="0"/>
          </a:xfrm>
          <a:prstGeom prst="line">
            <a:avLst/>
          </a:prstGeom>
          <a:ln w="38100" cap="flat">
            <a:solidFill>
              <a:srgbClr val="FFFFFF"/>
            </a:solidFill>
            <a:prstDash val="solid"/>
            <a:headEnd type="none" w="sm" len="sm"/>
            <a:tailEnd type="none" w="sm" len="sm"/>
          </a:ln>
        </p:spPr>
        <p:txBody>
          <a:bodyPr/>
          <a:lstStyle/>
          <a:p>
            <a:endParaRPr lang="en-US" dirty="0"/>
          </a:p>
        </p:txBody>
      </p:sp>
      <p:sp>
        <p:nvSpPr>
          <p:cNvPr id="6" name="Freeform 6">
            <a:extLst>
              <a:ext uri="{FF2B5EF4-FFF2-40B4-BE49-F238E27FC236}">
                <a16:creationId xmlns:a16="http://schemas.microsoft.com/office/drawing/2014/main" id="{2138A000-C222-CB3B-78FA-2E28DB3C16FD}"/>
              </a:ext>
            </a:extLst>
          </p:cNvPr>
          <p:cNvSpPr/>
          <p:nvPr/>
        </p:nvSpPr>
        <p:spPr>
          <a:xfrm>
            <a:off x="15224028" y="312480"/>
            <a:ext cx="2035272" cy="716220"/>
          </a:xfrm>
          <a:custGeom>
            <a:avLst/>
            <a:gdLst/>
            <a:ahLst/>
            <a:cxnLst/>
            <a:rect l="l" t="t" r="r" b="b"/>
            <a:pathLst>
              <a:path w="2035272" h="716220">
                <a:moveTo>
                  <a:pt x="0" y="0"/>
                </a:moveTo>
                <a:lnTo>
                  <a:pt x="2035272" y="0"/>
                </a:lnTo>
                <a:lnTo>
                  <a:pt x="2035272" y="716220"/>
                </a:lnTo>
                <a:lnTo>
                  <a:pt x="0" y="716220"/>
                </a:lnTo>
                <a:lnTo>
                  <a:pt x="0" y="0"/>
                </a:lnTo>
                <a:close/>
              </a:path>
            </a:pathLst>
          </a:custGeom>
          <a:blipFill>
            <a:blip r:embed="rId4">
              <a:extLst>
                <a:ext uri="{96DAC541-7B7A-43D3-8B79-37D633B846F1}">
                  <asvg:svgBlip xmlns:asvg="http://schemas.microsoft.com/office/drawing/2016/SVG/main" r:embed="rId5"/>
                </a:ext>
              </a:extLst>
            </a:blip>
            <a:stretch>
              <a:fillRect l="-29718" t="-66107" r="-27809" b="-85571"/>
            </a:stretch>
          </a:blipFill>
        </p:spPr>
        <p:txBody>
          <a:bodyPr/>
          <a:lstStyle/>
          <a:p>
            <a:endParaRPr lang="en-US" dirty="0"/>
          </a:p>
        </p:txBody>
      </p:sp>
    </p:spTree>
    <p:extLst>
      <p:ext uri="{BB962C8B-B14F-4D97-AF65-F5344CB8AC3E}">
        <p14:creationId xmlns:p14="http://schemas.microsoft.com/office/powerpoint/2010/main" val="4280001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5917" r="-20140" b="-14557"/>
            </a:stretch>
          </a:blipFill>
        </p:spPr>
        <p:txBody>
          <a:bodyPr/>
          <a:lstStyle/>
          <a:p>
            <a:endParaRPr lang="en-US" dirty="0"/>
          </a:p>
        </p:txBody>
      </p:sp>
      <p:sp>
        <p:nvSpPr>
          <p:cNvPr id="3" name="TextBox 3"/>
          <p:cNvSpPr txBox="1"/>
          <p:nvPr/>
        </p:nvSpPr>
        <p:spPr>
          <a:xfrm>
            <a:off x="1028700" y="4479925"/>
            <a:ext cx="14195327" cy="1164806"/>
          </a:xfrm>
          <a:prstGeom prst="rect">
            <a:avLst/>
          </a:prstGeom>
        </p:spPr>
        <p:txBody>
          <a:bodyPr wrap="square" lIns="0" tIns="0" rIns="0" bIns="0" rtlCol="0" anchor="t">
            <a:spAutoFit/>
          </a:bodyPr>
          <a:lstStyle/>
          <a:p>
            <a:pPr>
              <a:lnSpc>
                <a:spcPts val="9799"/>
              </a:lnSpc>
            </a:pPr>
            <a:r>
              <a:rPr lang="en-US" sz="6999" dirty="0">
                <a:solidFill>
                  <a:srgbClr val="FFFFFF"/>
                </a:solidFill>
                <a:latin typeface="Outfit"/>
                <a:ea typeface="Outfit"/>
                <a:cs typeface="Outfit"/>
                <a:sym typeface="Outfit"/>
              </a:rPr>
              <a:t>Evidence-based GenAI deployment</a:t>
            </a:r>
          </a:p>
        </p:txBody>
      </p:sp>
      <p:sp>
        <p:nvSpPr>
          <p:cNvPr id="4" name="TextBox 4"/>
          <p:cNvSpPr txBox="1"/>
          <p:nvPr/>
        </p:nvSpPr>
        <p:spPr>
          <a:xfrm>
            <a:off x="1028700" y="5568950"/>
            <a:ext cx="14195328" cy="1742400"/>
          </a:xfrm>
          <a:prstGeom prst="rect">
            <a:avLst/>
          </a:prstGeom>
        </p:spPr>
        <p:txBody>
          <a:bodyPr wrap="square" lIns="0" tIns="0" rIns="0" bIns="0" rtlCol="0" anchor="t">
            <a:spAutoFit/>
          </a:bodyPr>
          <a:lstStyle/>
          <a:p>
            <a:pPr lvl="0">
              <a:lnSpc>
                <a:spcPts val="7000"/>
              </a:lnSpc>
              <a:spcBef>
                <a:spcPct val="0"/>
              </a:spcBef>
            </a:pPr>
            <a:r>
              <a:rPr lang="en-US" sz="5400" dirty="0">
                <a:solidFill>
                  <a:srgbClr val="FFFFFF"/>
                </a:solidFill>
                <a:latin typeface="Outfit"/>
                <a:ea typeface="Outfit"/>
                <a:cs typeface="Outfit"/>
                <a:sym typeface="Outfit"/>
              </a:rPr>
              <a:t>Using Causal AI to Measure the Business Impact of GenAI</a:t>
            </a:r>
          </a:p>
        </p:txBody>
      </p:sp>
      <p:sp>
        <p:nvSpPr>
          <p:cNvPr id="5" name="AutoShape 5"/>
          <p:cNvSpPr/>
          <p:nvPr/>
        </p:nvSpPr>
        <p:spPr>
          <a:xfrm>
            <a:off x="1028700" y="4271210"/>
            <a:ext cx="11361420" cy="0"/>
          </a:xfrm>
          <a:prstGeom prst="line">
            <a:avLst/>
          </a:prstGeom>
          <a:ln w="38100" cap="flat">
            <a:solidFill>
              <a:srgbClr val="FFFFFF"/>
            </a:solidFill>
            <a:prstDash val="solid"/>
            <a:headEnd type="none" w="sm" len="sm"/>
            <a:tailEnd type="none" w="sm" len="sm"/>
          </a:ln>
        </p:spPr>
        <p:txBody>
          <a:bodyPr/>
          <a:lstStyle/>
          <a:p>
            <a:endParaRPr lang="en-US" dirty="0"/>
          </a:p>
        </p:txBody>
      </p:sp>
      <p:sp>
        <p:nvSpPr>
          <p:cNvPr id="6" name="Freeform 6"/>
          <p:cNvSpPr/>
          <p:nvPr/>
        </p:nvSpPr>
        <p:spPr>
          <a:xfrm>
            <a:off x="15224028" y="312480"/>
            <a:ext cx="2035272" cy="716220"/>
          </a:xfrm>
          <a:custGeom>
            <a:avLst/>
            <a:gdLst/>
            <a:ahLst/>
            <a:cxnLst/>
            <a:rect l="l" t="t" r="r" b="b"/>
            <a:pathLst>
              <a:path w="2035272" h="716220">
                <a:moveTo>
                  <a:pt x="0" y="0"/>
                </a:moveTo>
                <a:lnTo>
                  <a:pt x="2035272" y="0"/>
                </a:lnTo>
                <a:lnTo>
                  <a:pt x="2035272" y="716220"/>
                </a:lnTo>
                <a:lnTo>
                  <a:pt x="0" y="716220"/>
                </a:lnTo>
                <a:lnTo>
                  <a:pt x="0" y="0"/>
                </a:lnTo>
                <a:close/>
              </a:path>
            </a:pathLst>
          </a:custGeom>
          <a:blipFill>
            <a:blip r:embed="rId3">
              <a:extLst>
                <a:ext uri="{96DAC541-7B7A-43D3-8B79-37D633B846F1}">
                  <asvg:svgBlip xmlns:asvg="http://schemas.microsoft.com/office/drawing/2016/SVG/main" r:embed="rId4"/>
                </a:ext>
              </a:extLst>
            </a:blip>
            <a:stretch>
              <a:fillRect l="-29718" t="-66107" r="-27809" b="-85571"/>
            </a:stretch>
          </a:blipFill>
        </p:spPr>
        <p:txBody>
          <a:bodyPr/>
          <a:lstStyle/>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05955-95A2-A10B-CA21-ACB95EA38676}"/>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E464B841-EE98-717A-2D6C-DB3FE5E0CD21}"/>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68883AF3-2C68-C60C-17D6-E2E4FE657731}"/>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22C85E53-10ED-0F33-0712-637A6323FD6D}"/>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4521D6B0-1A49-3782-5FE8-B02FD9151FC4}"/>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F5DD6571-55F4-145B-1C10-D5C055CAD543}"/>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F9028D45-4871-4B2C-3AFE-B6FCB7FD70C0}"/>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9" name="TextBox 9">
            <a:extLst>
              <a:ext uri="{FF2B5EF4-FFF2-40B4-BE49-F238E27FC236}">
                <a16:creationId xmlns:a16="http://schemas.microsoft.com/office/drawing/2014/main" id="{235638F1-AA2F-ACB7-6AAF-222A904BF754}"/>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1" name="TextBox 11">
            <a:extLst>
              <a:ext uri="{FF2B5EF4-FFF2-40B4-BE49-F238E27FC236}">
                <a16:creationId xmlns:a16="http://schemas.microsoft.com/office/drawing/2014/main" id="{2561E877-18D7-4DF1-3DCF-87D00D59F371}"/>
              </a:ext>
            </a:extLst>
          </p:cNvPr>
          <p:cNvSpPr txBox="1"/>
          <p:nvPr/>
        </p:nvSpPr>
        <p:spPr>
          <a:xfrm>
            <a:off x="1028700" y="441961"/>
            <a:ext cx="24765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Why Causal AI?</a:t>
            </a:r>
          </a:p>
        </p:txBody>
      </p:sp>
      <p:pic>
        <p:nvPicPr>
          <p:cNvPr id="12" name="Picture 11">
            <a:extLst>
              <a:ext uri="{FF2B5EF4-FFF2-40B4-BE49-F238E27FC236}">
                <a16:creationId xmlns:a16="http://schemas.microsoft.com/office/drawing/2014/main" id="{23EB6DA3-0D03-127B-6D41-4D4E5E7A9CB7}"/>
              </a:ext>
            </a:extLst>
          </p:cNvPr>
          <p:cNvPicPr>
            <a:picLocks noChangeAspect="1"/>
          </p:cNvPicPr>
          <p:nvPr/>
        </p:nvPicPr>
        <p:blipFill>
          <a:blip r:embed="rId3"/>
          <a:stretch>
            <a:fillRect/>
          </a:stretch>
        </p:blipFill>
        <p:spPr>
          <a:xfrm>
            <a:off x="1028700" y="1443890"/>
            <a:ext cx="7163800" cy="3982006"/>
          </a:xfrm>
          <a:prstGeom prst="rect">
            <a:avLst/>
          </a:prstGeom>
        </p:spPr>
      </p:pic>
      <p:pic>
        <p:nvPicPr>
          <p:cNvPr id="15" name="Picture 14">
            <a:extLst>
              <a:ext uri="{FF2B5EF4-FFF2-40B4-BE49-F238E27FC236}">
                <a16:creationId xmlns:a16="http://schemas.microsoft.com/office/drawing/2014/main" id="{6013E9AA-7B35-1371-D298-14B52DE0B4AF}"/>
              </a:ext>
            </a:extLst>
          </p:cNvPr>
          <p:cNvPicPr>
            <a:picLocks noChangeAspect="1"/>
          </p:cNvPicPr>
          <p:nvPr/>
        </p:nvPicPr>
        <p:blipFill>
          <a:blip r:embed="rId4"/>
          <a:stretch>
            <a:fillRect/>
          </a:stretch>
        </p:blipFill>
        <p:spPr>
          <a:xfrm>
            <a:off x="9820096" y="1563533"/>
            <a:ext cx="5620534" cy="2362530"/>
          </a:xfrm>
          <a:prstGeom prst="rect">
            <a:avLst/>
          </a:prstGeom>
        </p:spPr>
      </p:pic>
      <p:pic>
        <p:nvPicPr>
          <p:cNvPr id="17" name="Picture 16">
            <a:extLst>
              <a:ext uri="{FF2B5EF4-FFF2-40B4-BE49-F238E27FC236}">
                <a16:creationId xmlns:a16="http://schemas.microsoft.com/office/drawing/2014/main" id="{852791CF-CD75-5A1D-6A5D-D466F6B93464}"/>
              </a:ext>
            </a:extLst>
          </p:cNvPr>
          <p:cNvPicPr>
            <a:picLocks noChangeAspect="1"/>
          </p:cNvPicPr>
          <p:nvPr/>
        </p:nvPicPr>
        <p:blipFill>
          <a:blip r:embed="rId5"/>
          <a:stretch>
            <a:fillRect/>
          </a:stretch>
        </p:blipFill>
        <p:spPr>
          <a:xfrm>
            <a:off x="8282340" y="6049013"/>
            <a:ext cx="8945223" cy="2810267"/>
          </a:xfrm>
          <a:prstGeom prst="rect">
            <a:avLst/>
          </a:prstGeom>
        </p:spPr>
      </p:pic>
      <p:pic>
        <p:nvPicPr>
          <p:cNvPr id="19" name="Picture 18">
            <a:extLst>
              <a:ext uri="{FF2B5EF4-FFF2-40B4-BE49-F238E27FC236}">
                <a16:creationId xmlns:a16="http://schemas.microsoft.com/office/drawing/2014/main" id="{6D3745D8-6DD9-D335-1CBA-43CF7913664E}"/>
              </a:ext>
            </a:extLst>
          </p:cNvPr>
          <p:cNvPicPr>
            <a:picLocks noChangeAspect="1"/>
          </p:cNvPicPr>
          <p:nvPr/>
        </p:nvPicPr>
        <p:blipFill>
          <a:blip r:embed="rId6"/>
          <a:stretch>
            <a:fillRect/>
          </a:stretch>
        </p:blipFill>
        <p:spPr>
          <a:xfrm>
            <a:off x="1051112" y="5621447"/>
            <a:ext cx="5071782" cy="3452737"/>
          </a:xfrm>
          <a:prstGeom prst="rect">
            <a:avLst/>
          </a:prstGeom>
        </p:spPr>
      </p:pic>
      <p:pic>
        <p:nvPicPr>
          <p:cNvPr id="21" name="Picture 20">
            <a:extLst>
              <a:ext uri="{FF2B5EF4-FFF2-40B4-BE49-F238E27FC236}">
                <a16:creationId xmlns:a16="http://schemas.microsoft.com/office/drawing/2014/main" id="{A7806E09-28F6-8DD8-787B-0AF40D1826B4}"/>
              </a:ext>
            </a:extLst>
          </p:cNvPr>
          <p:cNvPicPr>
            <a:picLocks noChangeAspect="1"/>
          </p:cNvPicPr>
          <p:nvPr/>
        </p:nvPicPr>
        <p:blipFill>
          <a:blip r:embed="rId7"/>
          <a:stretch>
            <a:fillRect/>
          </a:stretch>
        </p:blipFill>
        <p:spPr>
          <a:xfrm>
            <a:off x="8766548" y="4162756"/>
            <a:ext cx="7592485" cy="1609950"/>
          </a:xfrm>
          <a:prstGeom prst="rect">
            <a:avLst/>
          </a:prstGeom>
        </p:spPr>
      </p:pic>
      <p:sp>
        <p:nvSpPr>
          <p:cNvPr id="8" name="Google Shape;185;g36ea56e4fe5_0_61">
            <a:extLst>
              <a:ext uri="{FF2B5EF4-FFF2-40B4-BE49-F238E27FC236}">
                <a16:creationId xmlns:a16="http://schemas.microsoft.com/office/drawing/2014/main" id="{CD3DA2C3-95AA-9CE1-9FA3-BE32C063207A}"/>
              </a:ext>
            </a:extLst>
          </p:cNvPr>
          <p:cNvSpPr txBox="1"/>
          <p:nvPr/>
        </p:nvSpPr>
        <p:spPr>
          <a:xfrm>
            <a:off x="1051112" y="9466998"/>
            <a:ext cx="953100"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dirty="0">
                <a:solidFill>
                  <a:srgbClr val="000000"/>
                </a:solidFill>
                <a:latin typeface="Outfit"/>
                <a:ea typeface="Outfit"/>
                <a:cs typeface="Outfit"/>
                <a:sym typeface="Outfit"/>
              </a:rPr>
              <a:t>Pg: </a:t>
            </a:r>
            <a:r>
              <a:rPr lang="en-US" sz="2400" dirty="0">
                <a:solidFill>
                  <a:srgbClr val="000000"/>
                </a:solidFill>
                <a:latin typeface="Outfit"/>
                <a:ea typeface="Outfit"/>
                <a:cs typeface="Outfit"/>
                <a:sym typeface="Outfit"/>
              </a:rPr>
              <a:t>20</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8747604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B2723-0220-AF69-1751-7FFFAF4A013C}"/>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3E55ABEB-1DFC-7C07-F57E-278950D12B72}"/>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7F2C8F8B-878A-B4A6-D70F-920234918009}"/>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98D4DF08-2F16-C87D-AB70-8AB1E45870A5}"/>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351974E6-50D4-BCDF-152D-66D8015C64B2}"/>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584A334B-5C11-71F4-7FD7-B98ED8A0AF7E}"/>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02023101-EB65-2AB8-04AD-2C613F1FE430}"/>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9" name="TextBox 9">
            <a:extLst>
              <a:ext uri="{FF2B5EF4-FFF2-40B4-BE49-F238E27FC236}">
                <a16:creationId xmlns:a16="http://schemas.microsoft.com/office/drawing/2014/main" id="{E3055C1F-1E8B-0C9F-DFE5-2BB7806F7ABF}"/>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1" name="TextBox 11">
            <a:extLst>
              <a:ext uri="{FF2B5EF4-FFF2-40B4-BE49-F238E27FC236}">
                <a16:creationId xmlns:a16="http://schemas.microsoft.com/office/drawing/2014/main" id="{762C1AE2-45FE-1BBE-1A3D-D75F8885616D}"/>
              </a:ext>
            </a:extLst>
          </p:cNvPr>
          <p:cNvSpPr txBox="1"/>
          <p:nvPr/>
        </p:nvSpPr>
        <p:spPr>
          <a:xfrm>
            <a:off x="1028700" y="441961"/>
            <a:ext cx="24765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Why Causal AI?</a:t>
            </a:r>
          </a:p>
        </p:txBody>
      </p:sp>
      <p:pic>
        <p:nvPicPr>
          <p:cNvPr id="14" name="Picture 13" descr="A black and white text on a white background&#10;&#10;AI-generated content may be incorrect.">
            <a:extLst>
              <a:ext uri="{FF2B5EF4-FFF2-40B4-BE49-F238E27FC236}">
                <a16:creationId xmlns:a16="http://schemas.microsoft.com/office/drawing/2014/main" id="{86109891-134C-C067-DA72-2F65BF993FBE}"/>
              </a:ext>
            </a:extLst>
          </p:cNvPr>
          <p:cNvPicPr>
            <a:picLocks noChangeAspect="1"/>
          </p:cNvPicPr>
          <p:nvPr/>
        </p:nvPicPr>
        <p:blipFill>
          <a:blip r:embed="rId3">
            <a:extLst>
              <a:ext uri="{28A0092B-C50C-407E-A947-70E740481C1C}">
                <a14:useLocalDpi xmlns:a14="http://schemas.microsoft.com/office/drawing/2010/main" val="0"/>
              </a:ext>
            </a:extLst>
          </a:blip>
          <a:srcRect l="17084" t="1276" r="55958"/>
          <a:stretch>
            <a:fillRect/>
          </a:stretch>
        </p:blipFill>
        <p:spPr>
          <a:xfrm>
            <a:off x="1988438" y="1485900"/>
            <a:ext cx="5860162" cy="5895008"/>
          </a:xfrm>
          <a:prstGeom prst="rect">
            <a:avLst/>
          </a:prstGeom>
        </p:spPr>
      </p:pic>
      <p:pic>
        <p:nvPicPr>
          <p:cNvPr id="15" name="Picture 14">
            <a:hlinkClick r:id="rId4"/>
            <a:extLst>
              <a:ext uri="{FF2B5EF4-FFF2-40B4-BE49-F238E27FC236}">
                <a16:creationId xmlns:a16="http://schemas.microsoft.com/office/drawing/2014/main" id="{6EF81300-76A2-FF4D-93B9-DF3533F2B85C}"/>
              </a:ext>
            </a:extLst>
          </p:cNvPr>
          <p:cNvPicPr>
            <a:picLocks noChangeAspect="1"/>
          </p:cNvPicPr>
          <p:nvPr/>
        </p:nvPicPr>
        <p:blipFill>
          <a:blip r:embed="rId5"/>
          <a:srcRect b="50800"/>
          <a:stretch>
            <a:fillRect/>
          </a:stretch>
        </p:blipFill>
        <p:spPr>
          <a:xfrm>
            <a:off x="2289619" y="7332806"/>
            <a:ext cx="5257800" cy="1761056"/>
          </a:xfrm>
          <a:prstGeom prst="rect">
            <a:avLst/>
          </a:prstGeom>
          <a:ln>
            <a:solidFill>
              <a:schemeClr val="tx1"/>
            </a:solidFill>
          </a:ln>
        </p:spPr>
      </p:pic>
      <p:sp>
        <p:nvSpPr>
          <p:cNvPr id="8" name="Google Shape;185;g36ea56e4fe5_0_61">
            <a:extLst>
              <a:ext uri="{FF2B5EF4-FFF2-40B4-BE49-F238E27FC236}">
                <a16:creationId xmlns:a16="http://schemas.microsoft.com/office/drawing/2014/main" id="{6C843E51-6047-0BA9-4D7E-3D4A0831D926}"/>
              </a:ext>
            </a:extLst>
          </p:cNvPr>
          <p:cNvSpPr txBox="1"/>
          <p:nvPr/>
        </p:nvSpPr>
        <p:spPr>
          <a:xfrm>
            <a:off x="1035338" y="9479274"/>
            <a:ext cx="953100"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dirty="0">
                <a:solidFill>
                  <a:srgbClr val="000000"/>
                </a:solidFill>
                <a:latin typeface="Outfit"/>
                <a:ea typeface="Outfit"/>
                <a:cs typeface="Outfit"/>
                <a:sym typeface="Outfit"/>
              </a:rPr>
              <a:t>Pg: 21</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627789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FAC73-8BFD-537B-8B47-5B98774088B3}"/>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7696C394-B58F-CFC2-D2EB-9DDABAD98E7E}"/>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28A3859B-2E66-54ED-8FF7-49250C417FC4}"/>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A5C8CB57-7269-A698-3BBA-3CD72705FF48}"/>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2191DC53-9671-56FD-90A4-360A26602CC9}"/>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32C9308E-FFF1-DB20-1FD5-0D6186A36BD0}"/>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A528A02F-31B3-D1E0-D4B8-027EBC843C8D}"/>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9" name="TextBox 9">
            <a:extLst>
              <a:ext uri="{FF2B5EF4-FFF2-40B4-BE49-F238E27FC236}">
                <a16:creationId xmlns:a16="http://schemas.microsoft.com/office/drawing/2014/main" id="{2D36A32E-CCBD-4A72-33DE-271C48338526}"/>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1" name="TextBox 11">
            <a:extLst>
              <a:ext uri="{FF2B5EF4-FFF2-40B4-BE49-F238E27FC236}">
                <a16:creationId xmlns:a16="http://schemas.microsoft.com/office/drawing/2014/main" id="{492CBCDD-F974-4930-329F-73F860DE767A}"/>
              </a:ext>
            </a:extLst>
          </p:cNvPr>
          <p:cNvSpPr txBox="1"/>
          <p:nvPr/>
        </p:nvSpPr>
        <p:spPr>
          <a:xfrm>
            <a:off x="1028700" y="441961"/>
            <a:ext cx="24765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Why Causal AI?</a:t>
            </a:r>
          </a:p>
        </p:txBody>
      </p:sp>
      <p:pic>
        <p:nvPicPr>
          <p:cNvPr id="14" name="Picture 13" descr="A black and white text on a white background&#10;&#10;AI-generated content may be incorrect.">
            <a:extLst>
              <a:ext uri="{FF2B5EF4-FFF2-40B4-BE49-F238E27FC236}">
                <a16:creationId xmlns:a16="http://schemas.microsoft.com/office/drawing/2014/main" id="{F7096107-FE25-A89E-B660-0D491D4A02EB}"/>
              </a:ext>
            </a:extLst>
          </p:cNvPr>
          <p:cNvPicPr>
            <a:picLocks noChangeAspect="1"/>
          </p:cNvPicPr>
          <p:nvPr/>
        </p:nvPicPr>
        <p:blipFill>
          <a:blip r:embed="rId3">
            <a:extLst>
              <a:ext uri="{28A0092B-C50C-407E-A947-70E740481C1C}">
                <a14:useLocalDpi xmlns:a14="http://schemas.microsoft.com/office/drawing/2010/main" val="0"/>
              </a:ext>
            </a:extLst>
          </a:blip>
          <a:srcRect l="17084" r="17083"/>
          <a:stretch>
            <a:fillRect/>
          </a:stretch>
        </p:blipFill>
        <p:spPr>
          <a:xfrm>
            <a:off x="1988438" y="1409702"/>
            <a:ext cx="14311124" cy="5971206"/>
          </a:xfrm>
          <a:prstGeom prst="rect">
            <a:avLst/>
          </a:prstGeom>
        </p:spPr>
      </p:pic>
      <p:pic>
        <p:nvPicPr>
          <p:cNvPr id="15" name="Picture 14">
            <a:hlinkClick r:id="rId4"/>
            <a:extLst>
              <a:ext uri="{FF2B5EF4-FFF2-40B4-BE49-F238E27FC236}">
                <a16:creationId xmlns:a16="http://schemas.microsoft.com/office/drawing/2014/main" id="{8D4CB2CD-B0AF-BE54-21F8-8E7E3C3146D9}"/>
              </a:ext>
            </a:extLst>
          </p:cNvPr>
          <p:cNvPicPr>
            <a:picLocks noChangeAspect="1"/>
          </p:cNvPicPr>
          <p:nvPr/>
        </p:nvPicPr>
        <p:blipFill>
          <a:blip r:embed="rId5"/>
          <a:srcRect b="50800"/>
          <a:stretch>
            <a:fillRect/>
          </a:stretch>
        </p:blipFill>
        <p:spPr>
          <a:xfrm>
            <a:off x="2296767" y="7332806"/>
            <a:ext cx="5257800" cy="1761056"/>
          </a:xfrm>
          <a:prstGeom prst="rect">
            <a:avLst/>
          </a:prstGeom>
          <a:ln>
            <a:solidFill>
              <a:schemeClr val="tx1"/>
            </a:solidFill>
          </a:ln>
        </p:spPr>
      </p:pic>
      <p:sp>
        <p:nvSpPr>
          <p:cNvPr id="8" name="Google Shape;185;g36ea56e4fe5_0_61">
            <a:extLst>
              <a:ext uri="{FF2B5EF4-FFF2-40B4-BE49-F238E27FC236}">
                <a16:creationId xmlns:a16="http://schemas.microsoft.com/office/drawing/2014/main" id="{EACA93AD-E9C7-BD82-E924-2060997D0852}"/>
              </a:ext>
            </a:extLst>
          </p:cNvPr>
          <p:cNvSpPr txBox="1"/>
          <p:nvPr/>
        </p:nvSpPr>
        <p:spPr>
          <a:xfrm>
            <a:off x="1026242" y="9552130"/>
            <a:ext cx="953100"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dirty="0">
                <a:solidFill>
                  <a:srgbClr val="000000"/>
                </a:solidFill>
                <a:latin typeface="Outfit"/>
                <a:ea typeface="Outfit"/>
                <a:cs typeface="Outfit"/>
                <a:sym typeface="Outfit"/>
              </a:rPr>
              <a:t>Pg: 22</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9176213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415CF-532C-74FC-2844-66EB5174EE0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049BD55-8B35-C04B-F1EA-FD8EE9636E3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35917" r="-20140" b="-14557"/>
            </a:stretch>
          </a:blipFill>
        </p:spPr>
        <p:txBody>
          <a:bodyPr/>
          <a:lstStyle/>
          <a:p>
            <a:endParaRPr lang="en-US" dirty="0"/>
          </a:p>
        </p:txBody>
      </p:sp>
      <p:sp>
        <p:nvSpPr>
          <p:cNvPr id="3" name="TextBox 3">
            <a:extLst>
              <a:ext uri="{FF2B5EF4-FFF2-40B4-BE49-F238E27FC236}">
                <a16:creationId xmlns:a16="http://schemas.microsoft.com/office/drawing/2014/main" id="{2C7CEADF-4FB6-E98B-B85A-4321935B8F32}"/>
              </a:ext>
            </a:extLst>
          </p:cNvPr>
          <p:cNvSpPr txBox="1"/>
          <p:nvPr/>
        </p:nvSpPr>
        <p:spPr>
          <a:xfrm>
            <a:off x="1028700" y="4479925"/>
            <a:ext cx="13830300" cy="3678315"/>
          </a:xfrm>
          <a:prstGeom prst="rect">
            <a:avLst/>
          </a:prstGeom>
        </p:spPr>
        <p:txBody>
          <a:bodyPr wrap="square" lIns="0" tIns="0" rIns="0" bIns="0" rtlCol="0" anchor="t">
            <a:spAutoFit/>
          </a:bodyPr>
          <a:lstStyle/>
          <a:p>
            <a:pPr>
              <a:lnSpc>
                <a:spcPts val="9799"/>
              </a:lnSpc>
            </a:pPr>
            <a:r>
              <a:rPr lang="en-US" sz="6999" dirty="0">
                <a:solidFill>
                  <a:srgbClr val="FFFFFF"/>
                </a:solidFill>
                <a:latin typeface="Outfit"/>
                <a:ea typeface="Outfit"/>
                <a:cs typeface="Outfit"/>
                <a:sym typeface="Outfit"/>
              </a:rPr>
              <a:t>Section [04]:</a:t>
            </a:r>
          </a:p>
          <a:p>
            <a:pPr>
              <a:lnSpc>
                <a:spcPts val="9799"/>
              </a:lnSpc>
            </a:pPr>
            <a:r>
              <a:rPr lang="en-US" sz="6999" b="1" dirty="0">
                <a:solidFill>
                  <a:srgbClr val="FFFFFF"/>
                </a:solidFill>
                <a:latin typeface="Outfit"/>
                <a:ea typeface="Outfit"/>
                <a:cs typeface="Outfit"/>
                <a:sym typeface="Outfit"/>
              </a:rPr>
              <a:t>During implementation:</a:t>
            </a:r>
          </a:p>
          <a:p>
            <a:pPr>
              <a:lnSpc>
                <a:spcPts val="9799"/>
              </a:lnSpc>
            </a:pPr>
            <a:r>
              <a:rPr lang="en-US" sz="6999" dirty="0">
                <a:solidFill>
                  <a:srgbClr val="FFFFFF"/>
                </a:solidFill>
                <a:latin typeface="Outfit"/>
                <a:ea typeface="Outfit"/>
                <a:cs typeface="Outfit"/>
                <a:sym typeface="Outfit"/>
              </a:rPr>
              <a:t>Causal Forest</a:t>
            </a:r>
          </a:p>
        </p:txBody>
      </p:sp>
      <p:sp>
        <p:nvSpPr>
          <p:cNvPr id="5" name="AutoShape 5">
            <a:extLst>
              <a:ext uri="{FF2B5EF4-FFF2-40B4-BE49-F238E27FC236}">
                <a16:creationId xmlns:a16="http://schemas.microsoft.com/office/drawing/2014/main" id="{28D21A85-7457-F8D7-8BBD-017CEEC381CD}"/>
              </a:ext>
            </a:extLst>
          </p:cNvPr>
          <p:cNvSpPr/>
          <p:nvPr/>
        </p:nvSpPr>
        <p:spPr>
          <a:xfrm>
            <a:off x="1028700" y="4271210"/>
            <a:ext cx="11361420" cy="0"/>
          </a:xfrm>
          <a:prstGeom prst="line">
            <a:avLst/>
          </a:prstGeom>
          <a:ln w="38100" cap="flat">
            <a:solidFill>
              <a:srgbClr val="FFFFFF"/>
            </a:solidFill>
            <a:prstDash val="solid"/>
            <a:headEnd type="none" w="sm" len="sm"/>
            <a:tailEnd type="none" w="sm" len="sm"/>
          </a:ln>
        </p:spPr>
        <p:txBody>
          <a:bodyPr/>
          <a:lstStyle/>
          <a:p>
            <a:endParaRPr lang="en-US" dirty="0"/>
          </a:p>
        </p:txBody>
      </p:sp>
      <p:sp>
        <p:nvSpPr>
          <p:cNvPr id="6" name="Freeform 6">
            <a:extLst>
              <a:ext uri="{FF2B5EF4-FFF2-40B4-BE49-F238E27FC236}">
                <a16:creationId xmlns:a16="http://schemas.microsoft.com/office/drawing/2014/main" id="{67EF20E4-C53B-AC3A-F831-1241E6943C22}"/>
              </a:ext>
            </a:extLst>
          </p:cNvPr>
          <p:cNvSpPr/>
          <p:nvPr/>
        </p:nvSpPr>
        <p:spPr>
          <a:xfrm>
            <a:off x="15224028" y="312480"/>
            <a:ext cx="2035272" cy="716220"/>
          </a:xfrm>
          <a:custGeom>
            <a:avLst/>
            <a:gdLst/>
            <a:ahLst/>
            <a:cxnLst/>
            <a:rect l="l" t="t" r="r" b="b"/>
            <a:pathLst>
              <a:path w="2035272" h="716220">
                <a:moveTo>
                  <a:pt x="0" y="0"/>
                </a:moveTo>
                <a:lnTo>
                  <a:pt x="2035272" y="0"/>
                </a:lnTo>
                <a:lnTo>
                  <a:pt x="2035272" y="716220"/>
                </a:lnTo>
                <a:lnTo>
                  <a:pt x="0" y="716220"/>
                </a:lnTo>
                <a:lnTo>
                  <a:pt x="0" y="0"/>
                </a:lnTo>
                <a:close/>
              </a:path>
            </a:pathLst>
          </a:custGeom>
          <a:blipFill>
            <a:blip r:embed="rId4">
              <a:extLst>
                <a:ext uri="{96DAC541-7B7A-43D3-8B79-37D633B846F1}">
                  <asvg:svgBlip xmlns:asvg="http://schemas.microsoft.com/office/drawing/2016/SVG/main" r:embed="rId5"/>
                </a:ext>
              </a:extLst>
            </a:blip>
            <a:stretch>
              <a:fillRect l="-29718" t="-66107" r="-27809" b="-85571"/>
            </a:stretch>
          </a:blipFill>
        </p:spPr>
        <p:txBody>
          <a:bodyPr/>
          <a:lstStyle/>
          <a:p>
            <a:endParaRPr lang="en-US" dirty="0"/>
          </a:p>
        </p:txBody>
      </p:sp>
    </p:spTree>
    <p:extLst>
      <p:ext uri="{BB962C8B-B14F-4D97-AF65-F5344CB8AC3E}">
        <p14:creationId xmlns:p14="http://schemas.microsoft.com/office/powerpoint/2010/main" val="22528694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DD04E-06BF-0F46-FE48-B6381C87DE2F}"/>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DDF3E233-FC14-42A6-14A1-A91C49124C07}"/>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E5A9B411-D2D1-A396-A30A-EB11F8EE27A0}"/>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0D804B18-8FE8-4F26-2E3C-0AFE0D817778}"/>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EC0A69A3-C5A8-9ED0-37DF-E716B198D950}"/>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9E3D57D1-0D28-1D98-D3FE-A49842D61F01}"/>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30A968B7-8936-364C-C0E7-92FF505A67C0}"/>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8" name="TextBox 8">
            <a:extLst>
              <a:ext uri="{FF2B5EF4-FFF2-40B4-BE49-F238E27FC236}">
                <a16:creationId xmlns:a16="http://schemas.microsoft.com/office/drawing/2014/main" id="{160A422B-1450-0A30-3EF1-0D77B60CC62A}"/>
              </a:ext>
            </a:extLst>
          </p:cNvPr>
          <p:cNvSpPr txBox="1"/>
          <p:nvPr/>
        </p:nvSpPr>
        <p:spPr>
          <a:xfrm>
            <a:off x="1028700" y="1236622"/>
            <a:ext cx="10629900" cy="832023"/>
          </a:xfrm>
          <a:prstGeom prst="rect">
            <a:avLst/>
          </a:prstGeom>
        </p:spPr>
        <p:txBody>
          <a:bodyPr wrap="square" lIns="0" tIns="0" rIns="0" bIns="0" rtlCol="0" anchor="t">
            <a:spAutoFit/>
          </a:bodyPr>
          <a:lstStyle/>
          <a:p>
            <a:pPr>
              <a:lnSpc>
                <a:spcPts val="7000"/>
              </a:lnSpc>
            </a:pPr>
            <a:r>
              <a:rPr lang="en-US" sz="5000" b="1" dirty="0">
                <a:solidFill>
                  <a:srgbClr val="000000"/>
                </a:solidFill>
                <a:latin typeface="Outfit Bold"/>
                <a:ea typeface="Outfit Bold"/>
                <a:cs typeface="Outfit Bold"/>
                <a:sym typeface="Outfit Bold"/>
              </a:rPr>
              <a:t>Beyond Average Treatment Effects</a:t>
            </a:r>
          </a:p>
        </p:txBody>
      </p:sp>
      <p:sp>
        <p:nvSpPr>
          <p:cNvPr id="9" name="TextBox 9">
            <a:extLst>
              <a:ext uri="{FF2B5EF4-FFF2-40B4-BE49-F238E27FC236}">
                <a16:creationId xmlns:a16="http://schemas.microsoft.com/office/drawing/2014/main" id="{2D22C131-A371-22A1-3274-EFB02F8A5591}"/>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1" name="TextBox 11">
            <a:extLst>
              <a:ext uri="{FF2B5EF4-FFF2-40B4-BE49-F238E27FC236}">
                <a16:creationId xmlns:a16="http://schemas.microsoft.com/office/drawing/2014/main" id="{C81F7C38-35E0-498E-24A8-E1649582A1B8}"/>
              </a:ext>
            </a:extLst>
          </p:cNvPr>
          <p:cNvSpPr txBox="1"/>
          <p:nvPr/>
        </p:nvSpPr>
        <p:spPr>
          <a:xfrm>
            <a:off x="1028700" y="441961"/>
            <a:ext cx="24765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Causal Forest</a:t>
            </a:r>
          </a:p>
        </p:txBody>
      </p:sp>
      <p:pic>
        <p:nvPicPr>
          <p:cNvPr id="14" name="Picture 13" descr="A graph of a graph with blue and red arrows&#10;&#10;AI-generated content may be incorrect.">
            <a:extLst>
              <a:ext uri="{FF2B5EF4-FFF2-40B4-BE49-F238E27FC236}">
                <a16:creationId xmlns:a16="http://schemas.microsoft.com/office/drawing/2014/main" id="{E4E92260-A881-B066-8D1D-C737DA1CBB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1143" y="2135837"/>
            <a:ext cx="9710057" cy="6252495"/>
          </a:xfrm>
          <a:prstGeom prst="rect">
            <a:avLst/>
          </a:prstGeom>
        </p:spPr>
      </p:pic>
      <p:sp>
        <p:nvSpPr>
          <p:cNvPr id="17" name="TextBox 16">
            <a:extLst>
              <a:ext uri="{FF2B5EF4-FFF2-40B4-BE49-F238E27FC236}">
                <a16:creationId xmlns:a16="http://schemas.microsoft.com/office/drawing/2014/main" id="{3B132987-A7F1-1621-0C67-966E17C76501}"/>
              </a:ext>
            </a:extLst>
          </p:cNvPr>
          <p:cNvSpPr txBox="1"/>
          <p:nvPr/>
        </p:nvSpPr>
        <p:spPr>
          <a:xfrm>
            <a:off x="4572000" y="8377238"/>
            <a:ext cx="9144000" cy="646331"/>
          </a:xfrm>
          <a:prstGeom prst="rect">
            <a:avLst/>
          </a:prstGeom>
          <a:noFill/>
        </p:spPr>
        <p:txBody>
          <a:bodyPr wrap="square">
            <a:spAutoFit/>
          </a:bodyPr>
          <a:lstStyle/>
          <a:p>
            <a:r>
              <a:rPr lang="en-US" dirty="0"/>
              <a:t>Source: </a:t>
            </a:r>
            <a:r>
              <a:rPr lang="en-US" b="1" dirty="0"/>
              <a:t>Causal machine learning for predicting treatment outcomes</a:t>
            </a:r>
          </a:p>
          <a:p>
            <a:r>
              <a:rPr lang="en-CH" dirty="0"/>
              <a:t>https://</a:t>
            </a:r>
            <a:r>
              <a:rPr lang="en-CH" dirty="0" err="1"/>
              <a:t>www.nature.com</a:t>
            </a:r>
            <a:r>
              <a:rPr lang="en-CH" dirty="0"/>
              <a:t>/articles/</a:t>
            </a:r>
            <a:r>
              <a:rPr lang="en-CH" dirty="0" err="1"/>
              <a:t>s41591</a:t>
            </a:r>
            <a:r>
              <a:rPr lang="en-CH" dirty="0"/>
              <a:t>-024-02902-1</a:t>
            </a:r>
          </a:p>
        </p:txBody>
      </p:sp>
      <p:sp>
        <p:nvSpPr>
          <p:cNvPr id="10" name="Google Shape;185;g36ea56e4fe5_0_61">
            <a:extLst>
              <a:ext uri="{FF2B5EF4-FFF2-40B4-BE49-F238E27FC236}">
                <a16:creationId xmlns:a16="http://schemas.microsoft.com/office/drawing/2014/main" id="{0E03D6E3-E50A-5D96-DC04-D1E6397225B2}"/>
              </a:ext>
            </a:extLst>
          </p:cNvPr>
          <p:cNvSpPr txBox="1"/>
          <p:nvPr/>
        </p:nvSpPr>
        <p:spPr>
          <a:xfrm>
            <a:off x="1028700" y="9531132"/>
            <a:ext cx="953100"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dirty="0">
                <a:solidFill>
                  <a:srgbClr val="000000"/>
                </a:solidFill>
                <a:latin typeface="Outfit"/>
                <a:ea typeface="Outfit"/>
                <a:cs typeface="Outfit"/>
                <a:sym typeface="Outfit"/>
              </a:rPr>
              <a:t>Pg: 24</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6443720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2FC57-EE01-E980-661B-D6FA51745D98}"/>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49132902-BDA6-BBEA-F8B1-75C5519974A8}"/>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404EC816-5F13-66B7-8803-EDEE46CC890A}"/>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8CDB2836-5D25-B681-6AB8-3384A5BAB479}"/>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31FD2F0A-F72F-3193-740D-AB42820742BC}"/>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D7EA8A36-2BE6-7368-9442-D98A7C91BDAC}"/>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C489D184-A53D-4757-C23A-EF5FD9866CC2}"/>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8" name="TextBox 8">
            <a:extLst>
              <a:ext uri="{FF2B5EF4-FFF2-40B4-BE49-F238E27FC236}">
                <a16:creationId xmlns:a16="http://schemas.microsoft.com/office/drawing/2014/main" id="{C86A24A4-B47A-5785-60F9-3637A0D43C7F}"/>
              </a:ext>
            </a:extLst>
          </p:cNvPr>
          <p:cNvSpPr txBox="1"/>
          <p:nvPr/>
        </p:nvSpPr>
        <p:spPr>
          <a:xfrm>
            <a:off x="1028700" y="1236622"/>
            <a:ext cx="10629900" cy="832023"/>
          </a:xfrm>
          <a:prstGeom prst="rect">
            <a:avLst/>
          </a:prstGeom>
        </p:spPr>
        <p:txBody>
          <a:bodyPr wrap="square" lIns="0" tIns="0" rIns="0" bIns="0" rtlCol="0" anchor="t">
            <a:spAutoFit/>
          </a:bodyPr>
          <a:lstStyle/>
          <a:p>
            <a:pPr>
              <a:lnSpc>
                <a:spcPts val="7000"/>
              </a:lnSpc>
            </a:pPr>
            <a:r>
              <a:rPr lang="en-US" sz="5000" b="1" dirty="0">
                <a:solidFill>
                  <a:srgbClr val="000000"/>
                </a:solidFill>
                <a:latin typeface="Outfit Bold"/>
                <a:ea typeface="Outfit Bold"/>
                <a:cs typeface="Outfit Bold"/>
                <a:sym typeface="Outfit Bold"/>
              </a:rPr>
              <a:t>Naive Approach</a:t>
            </a:r>
          </a:p>
        </p:txBody>
      </p:sp>
      <p:sp>
        <p:nvSpPr>
          <p:cNvPr id="9" name="TextBox 9">
            <a:extLst>
              <a:ext uri="{FF2B5EF4-FFF2-40B4-BE49-F238E27FC236}">
                <a16:creationId xmlns:a16="http://schemas.microsoft.com/office/drawing/2014/main" id="{CC86A77E-49DE-4FA8-2A35-347DCD3BE376}"/>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1" name="TextBox 11">
            <a:extLst>
              <a:ext uri="{FF2B5EF4-FFF2-40B4-BE49-F238E27FC236}">
                <a16:creationId xmlns:a16="http://schemas.microsoft.com/office/drawing/2014/main" id="{4FF8DC15-CC84-AB79-F0F4-200E10217BED}"/>
              </a:ext>
            </a:extLst>
          </p:cNvPr>
          <p:cNvSpPr txBox="1"/>
          <p:nvPr/>
        </p:nvSpPr>
        <p:spPr>
          <a:xfrm>
            <a:off x="1028700" y="441961"/>
            <a:ext cx="24765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Causal Forest</a:t>
            </a:r>
          </a:p>
        </p:txBody>
      </p:sp>
      <p:sp>
        <p:nvSpPr>
          <p:cNvPr id="13" name="TextBox 12">
            <a:extLst>
              <a:ext uri="{FF2B5EF4-FFF2-40B4-BE49-F238E27FC236}">
                <a16:creationId xmlns:a16="http://schemas.microsoft.com/office/drawing/2014/main" id="{903790F8-040E-5F58-3B38-C773B31898DE}"/>
              </a:ext>
            </a:extLst>
          </p:cNvPr>
          <p:cNvSpPr txBox="1"/>
          <p:nvPr/>
        </p:nvSpPr>
        <p:spPr>
          <a:xfrm>
            <a:off x="1352549" y="3091851"/>
            <a:ext cx="15010965" cy="4893647"/>
          </a:xfrm>
          <a:prstGeom prst="rect">
            <a:avLst/>
          </a:prstGeom>
          <a:noFill/>
        </p:spPr>
        <p:txBody>
          <a:bodyPr wrap="square">
            <a:spAutoFit/>
          </a:bodyPr>
          <a:lstStyle/>
          <a:p>
            <a:r>
              <a:rPr lang="en-US" sz="2400" i="0" dirty="0">
                <a:solidFill>
                  <a:srgbClr val="242424"/>
                </a:solidFill>
                <a:effectLst/>
                <a:latin typeface="+mj-lt"/>
              </a:rPr>
              <a:t>Split based on different variables</a:t>
            </a:r>
          </a:p>
          <a:p>
            <a:endParaRPr lang="en-US" sz="2400" dirty="0">
              <a:solidFill>
                <a:srgbClr val="242424"/>
              </a:solidFill>
              <a:latin typeface="+mj-lt"/>
            </a:endParaRPr>
          </a:p>
          <a:p>
            <a:endParaRPr lang="en-US" sz="2400" i="0" dirty="0">
              <a:solidFill>
                <a:srgbClr val="242424"/>
              </a:solidFill>
              <a:effectLst/>
              <a:latin typeface="+mj-lt"/>
            </a:endParaRPr>
          </a:p>
          <a:p>
            <a:endParaRPr lang="en-US" sz="2400" dirty="0">
              <a:solidFill>
                <a:srgbClr val="242424"/>
              </a:solidFill>
              <a:latin typeface="+mj-lt"/>
            </a:endParaRPr>
          </a:p>
          <a:p>
            <a:endParaRPr lang="en-US" sz="2400" i="0" dirty="0">
              <a:solidFill>
                <a:srgbClr val="242424"/>
              </a:solidFill>
              <a:effectLst/>
              <a:latin typeface="+mj-lt"/>
            </a:endParaRPr>
          </a:p>
          <a:p>
            <a:endParaRPr lang="en-US" sz="2400" dirty="0">
              <a:solidFill>
                <a:srgbClr val="242424"/>
              </a:solidFill>
              <a:latin typeface="+mj-lt"/>
            </a:endParaRPr>
          </a:p>
          <a:p>
            <a:r>
              <a:rPr lang="en-US" sz="2400" i="0" dirty="0">
                <a:solidFill>
                  <a:srgbClr val="242424"/>
                </a:solidFill>
                <a:effectLst/>
                <a:latin typeface="+mj-lt"/>
              </a:rPr>
              <a:t>Where W is your treatment variable, and G is some binary variable representing a Group (e.g. Mobile users).</a:t>
            </a:r>
          </a:p>
          <a:p>
            <a:endParaRPr lang="en-US" sz="2400" dirty="0">
              <a:solidFill>
                <a:srgbClr val="242424"/>
              </a:solidFill>
              <a:latin typeface="+mj-lt"/>
            </a:endParaRPr>
          </a:p>
          <a:p>
            <a:r>
              <a:rPr lang="en-US" sz="2400" b="1" dirty="0">
                <a:solidFill>
                  <a:srgbClr val="242424"/>
                </a:solidFill>
                <a:latin typeface="+mj-lt"/>
              </a:rPr>
              <a:t>Limitation: </a:t>
            </a:r>
            <a:r>
              <a:rPr lang="en-US" sz="2400" dirty="0">
                <a:solidFill>
                  <a:srgbClr val="242424"/>
                </a:solidFill>
                <a:latin typeface="+mj-lt"/>
              </a:rPr>
              <a:t>There are often numerous possibilities:</a:t>
            </a:r>
          </a:p>
          <a:p>
            <a:pPr marL="342900" indent="-342900">
              <a:buFont typeface="Arial" panose="020B0604020202020204" pitchFamily="34" charset="0"/>
              <a:buChar char="•"/>
            </a:pPr>
            <a:r>
              <a:rPr lang="en-US" sz="2400" dirty="0">
                <a:solidFill>
                  <a:srgbClr val="242424"/>
                </a:solidFill>
                <a:latin typeface="+mj-lt"/>
              </a:rPr>
              <a:t>Complex,</a:t>
            </a:r>
          </a:p>
          <a:p>
            <a:pPr marL="342900" indent="-342900">
              <a:buFont typeface="Arial" panose="020B0604020202020204" pitchFamily="34" charset="0"/>
              <a:buChar char="•"/>
            </a:pPr>
            <a:r>
              <a:rPr lang="en-US" sz="2400" dirty="0">
                <a:solidFill>
                  <a:srgbClr val="242424"/>
                </a:solidFill>
                <a:latin typeface="+mj-lt"/>
              </a:rPr>
              <a:t>P-hacking,</a:t>
            </a:r>
          </a:p>
          <a:p>
            <a:pPr marL="342900" indent="-342900">
              <a:buFont typeface="Arial" panose="020B0604020202020204" pitchFamily="34" charset="0"/>
              <a:buChar char="•"/>
            </a:pPr>
            <a:r>
              <a:rPr lang="en-US" sz="2400" dirty="0">
                <a:solidFill>
                  <a:srgbClr val="242424"/>
                </a:solidFill>
                <a:latin typeface="+mj-lt"/>
              </a:rPr>
              <a:t>Multiple testing issue</a:t>
            </a:r>
            <a:endParaRPr lang="en-US" sz="2400" i="0" dirty="0">
              <a:solidFill>
                <a:srgbClr val="242424"/>
              </a:solidFill>
              <a:effectLst/>
              <a:latin typeface="+mj-lt"/>
            </a:endParaRPr>
          </a:p>
          <a:p>
            <a:endParaRPr lang="en-US" sz="2400" dirty="0">
              <a:solidFill>
                <a:srgbClr val="242424"/>
              </a:solidFill>
              <a:latin typeface="+mj-lt"/>
            </a:endParaRPr>
          </a:p>
        </p:txBody>
      </p:sp>
      <p:pic>
        <p:nvPicPr>
          <p:cNvPr id="16" name="Picture 15">
            <a:extLst>
              <a:ext uri="{FF2B5EF4-FFF2-40B4-BE49-F238E27FC236}">
                <a16:creationId xmlns:a16="http://schemas.microsoft.com/office/drawing/2014/main" id="{BECEF886-2FE0-2E55-5DD4-2BEF2DC69E49}"/>
              </a:ext>
            </a:extLst>
          </p:cNvPr>
          <p:cNvPicPr>
            <a:picLocks noChangeAspect="1"/>
          </p:cNvPicPr>
          <p:nvPr/>
        </p:nvPicPr>
        <p:blipFill>
          <a:blip r:embed="rId3"/>
          <a:stretch>
            <a:fillRect/>
          </a:stretch>
        </p:blipFill>
        <p:spPr>
          <a:xfrm>
            <a:off x="3657600" y="3853977"/>
            <a:ext cx="10495195" cy="1212680"/>
          </a:xfrm>
          <a:prstGeom prst="rect">
            <a:avLst/>
          </a:prstGeom>
        </p:spPr>
      </p:pic>
      <p:sp>
        <p:nvSpPr>
          <p:cNvPr id="10" name="Google Shape;185;g36ea56e4fe5_0_61">
            <a:extLst>
              <a:ext uri="{FF2B5EF4-FFF2-40B4-BE49-F238E27FC236}">
                <a16:creationId xmlns:a16="http://schemas.microsoft.com/office/drawing/2014/main" id="{92FE97EB-8BA3-90D4-52DD-DD17FB3D50B1}"/>
              </a:ext>
            </a:extLst>
          </p:cNvPr>
          <p:cNvSpPr txBox="1"/>
          <p:nvPr/>
        </p:nvSpPr>
        <p:spPr>
          <a:xfrm>
            <a:off x="1028700" y="9552130"/>
            <a:ext cx="953100"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dirty="0">
                <a:solidFill>
                  <a:srgbClr val="000000"/>
                </a:solidFill>
                <a:latin typeface="Outfit"/>
                <a:ea typeface="Outfit"/>
                <a:cs typeface="Outfit"/>
                <a:sym typeface="Outfit"/>
              </a:rPr>
              <a:t>Pg: 25</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6533601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8EFDE2-34BA-5118-D43B-D760AE505390}"/>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F3EFA88F-4342-8988-708F-A3B0F1E42432}"/>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D4D4AFA7-45E8-3724-4C6B-945E705D3000}"/>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2924881F-4539-55E8-5165-A1945E13D67D}"/>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C8C714D5-FDB1-09AC-561F-65E7EA82B00D}"/>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8556E6FB-81E2-64BE-2D77-9A424C154A4D}"/>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7181CE86-C0AA-FC7E-15DA-6B7FBB3EF54A}"/>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8" name="TextBox 8">
            <a:extLst>
              <a:ext uri="{FF2B5EF4-FFF2-40B4-BE49-F238E27FC236}">
                <a16:creationId xmlns:a16="http://schemas.microsoft.com/office/drawing/2014/main" id="{6EB71CB0-3B0C-7D8A-F1EE-E524FCFDF1FE}"/>
              </a:ext>
            </a:extLst>
          </p:cNvPr>
          <p:cNvSpPr txBox="1"/>
          <p:nvPr/>
        </p:nvSpPr>
        <p:spPr>
          <a:xfrm>
            <a:off x="1028700" y="1236622"/>
            <a:ext cx="14897100" cy="832023"/>
          </a:xfrm>
          <a:prstGeom prst="rect">
            <a:avLst/>
          </a:prstGeom>
        </p:spPr>
        <p:txBody>
          <a:bodyPr wrap="square" lIns="0" tIns="0" rIns="0" bIns="0" rtlCol="0" anchor="t">
            <a:spAutoFit/>
          </a:bodyPr>
          <a:lstStyle/>
          <a:p>
            <a:pPr>
              <a:lnSpc>
                <a:spcPts val="7000"/>
              </a:lnSpc>
            </a:pPr>
            <a:r>
              <a:rPr lang="en-US" sz="5000" b="1" dirty="0">
                <a:solidFill>
                  <a:srgbClr val="000000"/>
                </a:solidFill>
                <a:latin typeface="Outfit Bold"/>
                <a:ea typeface="Outfit Bold"/>
                <a:cs typeface="Outfit Bold"/>
                <a:sym typeface="Outfit Bold"/>
              </a:rPr>
              <a:t>Better Approach: Causal Tree or Causal Forest</a:t>
            </a:r>
          </a:p>
        </p:txBody>
      </p:sp>
      <p:sp>
        <p:nvSpPr>
          <p:cNvPr id="9" name="TextBox 9">
            <a:extLst>
              <a:ext uri="{FF2B5EF4-FFF2-40B4-BE49-F238E27FC236}">
                <a16:creationId xmlns:a16="http://schemas.microsoft.com/office/drawing/2014/main" id="{FC8B5054-4273-7747-8430-54FBB5D4A79D}"/>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1" name="TextBox 11">
            <a:extLst>
              <a:ext uri="{FF2B5EF4-FFF2-40B4-BE49-F238E27FC236}">
                <a16:creationId xmlns:a16="http://schemas.microsoft.com/office/drawing/2014/main" id="{1A9E5859-D706-0634-3A0B-7BE64B5513B4}"/>
              </a:ext>
            </a:extLst>
          </p:cNvPr>
          <p:cNvSpPr txBox="1"/>
          <p:nvPr/>
        </p:nvSpPr>
        <p:spPr>
          <a:xfrm>
            <a:off x="1028700" y="441961"/>
            <a:ext cx="24765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Causal Forest</a:t>
            </a:r>
          </a:p>
        </p:txBody>
      </p:sp>
      <p:sp>
        <p:nvSpPr>
          <p:cNvPr id="12" name="TextBox 11">
            <a:extLst>
              <a:ext uri="{FF2B5EF4-FFF2-40B4-BE49-F238E27FC236}">
                <a16:creationId xmlns:a16="http://schemas.microsoft.com/office/drawing/2014/main" id="{92DBC9FD-971D-291E-F528-5EF3B0C351ED}"/>
              </a:ext>
            </a:extLst>
          </p:cNvPr>
          <p:cNvSpPr txBox="1"/>
          <p:nvPr/>
        </p:nvSpPr>
        <p:spPr>
          <a:xfrm>
            <a:off x="1352549" y="3091851"/>
            <a:ext cx="15010965" cy="1200329"/>
          </a:xfrm>
          <a:prstGeom prst="rect">
            <a:avLst/>
          </a:prstGeom>
          <a:noFill/>
        </p:spPr>
        <p:txBody>
          <a:bodyPr wrap="square">
            <a:spAutoFit/>
          </a:bodyPr>
          <a:lstStyle/>
          <a:p>
            <a:r>
              <a:rPr lang="en-US" sz="2400" b="1" i="0" dirty="0">
                <a:solidFill>
                  <a:srgbClr val="242424"/>
                </a:solidFill>
                <a:effectLst/>
                <a:latin typeface="+mj-lt"/>
              </a:rPr>
              <a:t>Two step approach:</a:t>
            </a:r>
          </a:p>
          <a:p>
            <a:pPr marL="457200" indent="-457200">
              <a:buAutoNum type="arabicPeriod"/>
            </a:pPr>
            <a:r>
              <a:rPr lang="en-US" sz="2400" dirty="0">
                <a:solidFill>
                  <a:srgbClr val="242424"/>
                </a:solidFill>
                <a:latin typeface="+mj-lt"/>
              </a:rPr>
              <a:t>Randomized Experiment (A/B testing) with observed covariates</a:t>
            </a:r>
          </a:p>
          <a:p>
            <a:pPr marL="457200" indent="-457200">
              <a:buAutoNum type="arabicPeriod"/>
            </a:pPr>
            <a:r>
              <a:rPr lang="en-US" sz="2400" dirty="0">
                <a:solidFill>
                  <a:srgbClr val="242424"/>
                </a:solidFill>
                <a:latin typeface="+mj-lt"/>
              </a:rPr>
              <a:t>Use Causal Tree or Forest on the results to capture the </a:t>
            </a:r>
            <a:r>
              <a:rPr lang="en-US" sz="2400" dirty="0" err="1">
                <a:solidFill>
                  <a:srgbClr val="242424"/>
                </a:solidFill>
                <a:latin typeface="+mj-lt"/>
              </a:rPr>
              <a:t>HTE</a:t>
            </a:r>
            <a:endParaRPr lang="en-US" sz="2400" dirty="0">
              <a:solidFill>
                <a:srgbClr val="242424"/>
              </a:solidFill>
              <a:latin typeface="+mj-lt"/>
            </a:endParaRPr>
          </a:p>
        </p:txBody>
      </p:sp>
      <p:sp>
        <p:nvSpPr>
          <p:cNvPr id="10" name="Google Shape;185;g36ea56e4fe5_0_61">
            <a:extLst>
              <a:ext uri="{FF2B5EF4-FFF2-40B4-BE49-F238E27FC236}">
                <a16:creationId xmlns:a16="http://schemas.microsoft.com/office/drawing/2014/main" id="{BFFE9556-B4F0-67C1-1D1F-5955493CC2B6}"/>
              </a:ext>
            </a:extLst>
          </p:cNvPr>
          <p:cNvSpPr txBox="1"/>
          <p:nvPr/>
        </p:nvSpPr>
        <p:spPr>
          <a:xfrm>
            <a:off x="1043448" y="9523862"/>
            <a:ext cx="953100"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dirty="0">
                <a:solidFill>
                  <a:srgbClr val="000000"/>
                </a:solidFill>
                <a:latin typeface="Outfit"/>
                <a:ea typeface="Outfit"/>
                <a:cs typeface="Outfit"/>
                <a:sym typeface="Outfit"/>
              </a:rPr>
              <a:t>Pg: 26</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2292305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C3FA9-52C7-C92A-0D22-83C103484BD1}"/>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3337560B-0A57-C27F-7BA1-F15510F9CC6B}"/>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F3C65C8A-03C6-2955-4683-303741E5EBC9}"/>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A858BDDD-79F2-9064-32CB-34EE0521C061}"/>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4E1AB433-B729-4F05-7E4D-D3F055F3CBD6}"/>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297AA5F1-A821-BDF4-222E-9E7EBDC0210D}"/>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716EC0FE-F0FA-E115-B110-3CF933AE6966}"/>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8" name="TextBox 8">
            <a:extLst>
              <a:ext uri="{FF2B5EF4-FFF2-40B4-BE49-F238E27FC236}">
                <a16:creationId xmlns:a16="http://schemas.microsoft.com/office/drawing/2014/main" id="{2F015BB2-A6CB-B6DE-6A97-EF38BE5E44AA}"/>
              </a:ext>
            </a:extLst>
          </p:cNvPr>
          <p:cNvSpPr txBox="1"/>
          <p:nvPr/>
        </p:nvSpPr>
        <p:spPr>
          <a:xfrm>
            <a:off x="1028700" y="1236622"/>
            <a:ext cx="10629900" cy="832023"/>
          </a:xfrm>
          <a:prstGeom prst="rect">
            <a:avLst/>
          </a:prstGeom>
        </p:spPr>
        <p:txBody>
          <a:bodyPr wrap="square" lIns="0" tIns="0" rIns="0" bIns="0" rtlCol="0" anchor="t">
            <a:spAutoFit/>
          </a:bodyPr>
          <a:lstStyle/>
          <a:p>
            <a:pPr>
              <a:lnSpc>
                <a:spcPts val="7000"/>
              </a:lnSpc>
            </a:pPr>
            <a:r>
              <a:rPr lang="en-US" sz="5000" b="1" dirty="0">
                <a:solidFill>
                  <a:srgbClr val="000000"/>
                </a:solidFill>
                <a:latin typeface="Outfit Bold"/>
                <a:ea typeface="Outfit Bold"/>
                <a:cs typeface="Outfit Bold"/>
                <a:sym typeface="Outfit Bold"/>
              </a:rPr>
              <a:t>Beyond Average Treatment Effects</a:t>
            </a:r>
          </a:p>
        </p:txBody>
      </p:sp>
      <p:sp>
        <p:nvSpPr>
          <p:cNvPr id="9" name="TextBox 9">
            <a:extLst>
              <a:ext uri="{FF2B5EF4-FFF2-40B4-BE49-F238E27FC236}">
                <a16:creationId xmlns:a16="http://schemas.microsoft.com/office/drawing/2014/main" id="{BD5476B0-1BEB-FA9E-B042-2DF62B63D302}"/>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1" name="TextBox 11">
            <a:extLst>
              <a:ext uri="{FF2B5EF4-FFF2-40B4-BE49-F238E27FC236}">
                <a16:creationId xmlns:a16="http://schemas.microsoft.com/office/drawing/2014/main" id="{A0D3280D-B306-D989-DE73-B94BF6695012}"/>
              </a:ext>
            </a:extLst>
          </p:cNvPr>
          <p:cNvSpPr txBox="1"/>
          <p:nvPr/>
        </p:nvSpPr>
        <p:spPr>
          <a:xfrm>
            <a:off x="1028700" y="441961"/>
            <a:ext cx="24765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Causal Forest</a:t>
            </a:r>
          </a:p>
        </p:txBody>
      </p:sp>
      <p:sp>
        <p:nvSpPr>
          <p:cNvPr id="17" name="TextBox 16">
            <a:extLst>
              <a:ext uri="{FF2B5EF4-FFF2-40B4-BE49-F238E27FC236}">
                <a16:creationId xmlns:a16="http://schemas.microsoft.com/office/drawing/2014/main" id="{7D5D526F-F53C-ECFD-A03F-1FE0EABC67A7}"/>
              </a:ext>
            </a:extLst>
          </p:cNvPr>
          <p:cNvSpPr txBox="1"/>
          <p:nvPr/>
        </p:nvSpPr>
        <p:spPr>
          <a:xfrm>
            <a:off x="7086600" y="8344753"/>
            <a:ext cx="9144000" cy="646331"/>
          </a:xfrm>
          <a:prstGeom prst="rect">
            <a:avLst/>
          </a:prstGeom>
          <a:noFill/>
        </p:spPr>
        <p:txBody>
          <a:bodyPr wrap="square">
            <a:spAutoFit/>
          </a:bodyPr>
          <a:lstStyle/>
          <a:p>
            <a:r>
              <a:rPr lang="en-US" dirty="0"/>
              <a:t>Source: </a:t>
            </a:r>
            <a:r>
              <a:rPr lang="en-US" b="1" dirty="0"/>
              <a:t>Understanding Causal Trees By Matteo </a:t>
            </a:r>
            <a:r>
              <a:rPr lang="en-US" b="1" dirty="0" err="1"/>
              <a:t>Courthoud</a:t>
            </a:r>
            <a:endParaRPr lang="en-US" b="1" dirty="0"/>
          </a:p>
          <a:p>
            <a:r>
              <a:rPr lang="en-US" dirty="0"/>
              <a:t>https://</a:t>
            </a:r>
            <a:r>
              <a:rPr lang="en-US" dirty="0" err="1"/>
              <a:t>medium.com</a:t>
            </a:r>
            <a:r>
              <a:rPr lang="en-US" dirty="0"/>
              <a:t>/towards-data-science/understanding-causal-trees-920177462149</a:t>
            </a:r>
            <a:endParaRPr lang="en-CH" dirty="0"/>
          </a:p>
        </p:txBody>
      </p:sp>
      <p:pic>
        <p:nvPicPr>
          <p:cNvPr id="1026" name="Picture 2">
            <a:extLst>
              <a:ext uri="{FF2B5EF4-FFF2-40B4-BE49-F238E27FC236}">
                <a16:creationId xmlns:a16="http://schemas.microsoft.com/office/drawing/2014/main" id="{A8905814-C5ED-3930-43F1-B69D682F41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2123177"/>
            <a:ext cx="10820980" cy="614125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1728D5B-E03E-E402-2BDF-077D3C335BAE}"/>
              </a:ext>
            </a:extLst>
          </p:cNvPr>
          <p:cNvSpPr txBox="1"/>
          <p:nvPr/>
        </p:nvSpPr>
        <p:spPr>
          <a:xfrm>
            <a:off x="1352550" y="3091851"/>
            <a:ext cx="4286250" cy="1938992"/>
          </a:xfrm>
          <a:prstGeom prst="rect">
            <a:avLst/>
          </a:prstGeom>
          <a:noFill/>
        </p:spPr>
        <p:txBody>
          <a:bodyPr wrap="square">
            <a:spAutoFit/>
          </a:bodyPr>
          <a:lstStyle/>
          <a:p>
            <a:r>
              <a:rPr lang="en-US" sz="2400" b="1" i="0" dirty="0">
                <a:solidFill>
                  <a:srgbClr val="242424"/>
                </a:solidFill>
                <a:effectLst/>
                <a:latin typeface="+mj-lt"/>
              </a:rPr>
              <a:t>Example:</a:t>
            </a:r>
          </a:p>
          <a:p>
            <a:r>
              <a:rPr lang="en-US" sz="2400" b="1" i="0" dirty="0">
                <a:solidFill>
                  <a:srgbClr val="242424"/>
                </a:solidFill>
                <a:effectLst/>
                <a:latin typeface="+mj-lt"/>
              </a:rPr>
              <a:t>Online shop</a:t>
            </a:r>
            <a:r>
              <a:rPr lang="en-US" sz="2400" b="0" i="0" dirty="0">
                <a:solidFill>
                  <a:srgbClr val="242424"/>
                </a:solidFill>
                <a:effectLst/>
                <a:latin typeface="+mj-lt"/>
              </a:rPr>
              <a:t> and we are interested in understanding whether </a:t>
            </a:r>
            <a:r>
              <a:rPr lang="en-US" sz="2400" b="1" i="0" dirty="0">
                <a:solidFill>
                  <a:srgbClr val="242424"/>
                </a:solidFill>
                <a:effectLst/>
                <a:latin typeface="+mj-lt"/>
              </a:rPr>
              <a:t>GenAI chatbot </a:t>
            </a:r>
            <a:r>
              <a:rPr lang="en-US" sz="2400" b="0" i="0" dirty="0">
                <a:solidFill>
                  <a:srgbClr val="242424"/>
                </a:solidFill>
                <a:effectLst/>
                <a:latin typeface="+mj-lt"/>
              </a:rPr>
              <a:t>answering question expenditure</a:t>
            </a:r>
            <a:endParaRPr lang="en-CH" sz="2400" dirty="0">
              <a:latin typeface="+mj-lt"/>
            </a:endParaRPr>
          </a:p>
        </p:txBody>
      </p:sp>
      <p:sp>
        <p:nvSpPr>
          <p:cNvPr id="10" name="Google Shape;185;g36ea56e4fe5_0_61">
            <a:extLst>
              <a:ext uri="{FF2B5EF4-FFF2-40B4-BE49-F238E27FC236}">
                <a16:creationId xmlns:a16="http://schemas.microsoft.com/office/drawing/2014/main" id="{78D0E3AF-FB2C-B28E-654C-800F83001EEB}"/>
              </a:ext>
            </a:extLst>
          </p:cNvPr>
          <p:cNvSpPr txBox="1"/>
          <p:nvPr/>
        </p:nvSpPr>
        <p:spPr>
          <a:xfrm>
            <a:off x="1028700" y="9552130"/>
            <a:ext cx="953100"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dirty="0">
                <a:solidFill>
                  <a:srgbClr val="000000"/>
                </a:solidFill>
                <a:latin typeface="Outfit"/>
                <a:ea typeface="Outfit"/>
                <a:cs typeface="Outfit"/>
                <a:sym typeface="Outfit"/>
              </a:rPr>
              <a:t>Pg: 27</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06082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C04651-1FC1-4DD2-5D13-3D5BCFC3A52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4629C10-AEE0-B4D4-F83D-06ACBE9A90C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5917" r="-20140" b="-14557"/>
            </a:stretch>
          </a:blipFill>
        </p:spPr>
        <p:txBody>
          <a:bodyPr/>
          <a:lstStyle/>
          <a:p>
            <a:endParaRPr lang="en-US" dirty="0"/>
          </a:p>
        </p:txBody>
      </p:sp>
      <p:sp>
        <p:nvSpPr>
          <p:cNvPr id="3" name="TextBox 3">
            <a:extLst>
              <a:ext uri="{FF2B5EF4-FFF2-40B4-BE49-F238E27FC236}">
                <a16:creationId xmlns:a16="http://schemas.microsoft.com/office/drawing/2014/main" id="{F734B90B-9168-FD04-15C9-D1E3C5415A72}"/>
              </a:ext>
            </a:extLst>
          </p:cNvPr>
          <p:cNvSpPr txBox="1"/>
          <p:nvPr/>
        </p:nvSpPr>
        <p:spPr>
          <a:xfrm>
            <a:off x="1028700" y="4479925"/>
            <a:ext cx="13830300" cy="3678315"/>
          </a:xfrm>
          <a:prstGeom prst="rect">
            <a:avLst/>
          </a:prstGeom>
        </p:spPr>
        <p:txBody>
          <a:bodyPr wrap="square" lIns="0" tIns="0" rIns="0" bIns="0" rtlCol="0" anchor="t">
            <a:spAutoFit/>
          </a:bodyPr>
          <a:lstStyle/>
          <a:p>
            <a:pPr>
              <a:lnSpc>
                <a:spcPts val="9799"/>
              </a:lnSpc>
            </a:pPr>
            <a:r>
              <a:rPr lang="en-US" sz="6999" dirty="0">
                <a:solidFill>
                  <a:srgbClr val="FFFFFF"/>
                </a:solidFill>
                <a:latin typeface="Outfit"/>
                <a:ea typeface="Outfit"/>
                <a:cs typeface="Outfit"/>
                <a:sym typeface="Outfit"/>
              </a:rPr>
              <a:t>Section [04]:</a:t>
            </a:r>
          </a:p>
          <a:p>
            <a:pPr>
              <a:lnSpc>
                <a:spcPts val="9799"/>
              </a:lnSpc>
            </a:pPr>
            <a:r>
              <a:rPr lang="en-US" sz="6999" b="1" dirty="0">
                <a:solidFill>
                  <a:srgbClr val="FFFFFF"/>
                </a:solidFill>
                <a:latin typeface="Outfit"/>
                <a:ea typeface="Outfit"/>
                <a:cs typeface="Outfit"/>
                <a:sym typeface="Outfit"/>
              </a:rPr>
              <a:t>After implementation:</a:t>
            </a:r>
          </a:p>
          <a:p>
            <a:pPr>
              <a:lnSpc>
                <a:spcPts val="9799"/>
              </a:lnSpc>
            </a:pPr>
            <a:r>
              <a:rPr lang="en-US" sz="6999" dirty="0">
                <a:solidFill>
                  <a:srgbClr val="FFFFFF"/>
                </a:solidFill>
                <a:latin typeface="Outfit"/>
                <a:ea typeface="Outfit"/>
                <a:cs typeface="Outfit"/>
                <a:sym typeface="Outfit"/>
              </a:rPr>
              <a:t>Type III error</a:t>
            </a:r>
          </a:p>
        </p:txBody>
      </p:sp>
      <p:sp>
        <p:nvSpPr>
          <p:cNvPr id="5" name="AutoShape 5">
            <a:extLst>
              <a:ext uri="{FF2B5EF4-FFF2-40B4-BE49-F238E27FC236}">
                <a16:creationId xmlns:a16="http://schemas.microsoft.com/office/drawing/2014/main" id="{1943B621-13EC-B495-3371-FF7BB728E5E9}"/>
              </a:ext>
            </a:extLst>
          </p:cNvPr>
          <p:cNvSpPr/>
          <p:nvPr/>
        </p:nvSpPr>
        <p:spPr>
          <a:xfrm>
            <a:off x="1028700" y="4271210"/>
            <a:ext cx="11361420" cy="0"/>
          </a:xfrm>
          <a:prstGeom prst="line">
            <a:avLst/>
          </a:prstGeom>
          <a:ln w="38100" cap="flat">
            <a:solidFill>
              <a:srgbClr val="FFFFFF"/>
            </a:solidFill>
            <a:prstDash val="solid"/>
            <a:headEnd type="none" w="sm" len="sm"/>
            <a:tailEnd type="none" w="sm" len="sm"/>
          </a:ln>
        </p:spPr>
        <p:txBody>
          <a:bodyPr/>
          <a:lstStyle/>
          <a:p>
            <a:endParaRPr lang="en-US" dirty="0"/>
          </a:p>
        </p:txBody>
      </p:sp>
      <p:sp>
        <p:nvSpPr>
          <p:cNvPr id="6" name="Freeform 6">
            <a:extLst>
              <a:ext uri="{FF2B5EF4-FFF2-40B4-BE49-F238E27FC236}">
                <a16:creationId xmlns:a16="http://schemas.microsoft.com/office/drawing/2014/main" id="{1A34FEA1-D328-B2C5-2652-A83AC978FCE7}"/>
              </a:ext>
            </a:extLst>
          </p:cNvPr>
          <p:cNvSpPr/>
          <p:nvPr/>
        </p:nvSpPr>
        <p:spPr>
          <a:xfrm>
            <a:off x="15224028" y="312480"/>
            <a:ext cx="2035272" cy="716220"/>
          </a:xfrm>
          <a:custGeom>
            <a:avLst/>
            <a:gdLst/>
            <a:ahLst/>
            <a:cxnLst/>
            <a:rect l="l" t="t" r="r" b="b"/>
            <a:pathLst>
              <a:path w="2035272" h="716220">
                <a:moveTo>
                  <a:pt x="0" y="0"/>
                </a:moveTo>
                <a:lnTo>
                  <a:pt x="2035272" y="0"/>
                </a:lnTo>
                <a:lnTo>
                  <a:pt x="2035272" y="716220"/>
                </a:lnTo>
                <a:lnTo>
                  <a:pt x="0" y="716220"/>
                </a:lnTo>
                <a:lnTo>
                  <a:pt x="0" y="0"/>
                </a:lnTo>
                <a:close/>
              </a:path>
            </a:pathLst>
          </a:custGeom>
          <a:blipFill>
            <a:blip r:embed="rId3">
              <a:extLst>
                <a:ext uri="{96DAC541-7B7A-43D3-8B79-37D633B846F1}">
                  <asvg:svgBlip xmlns:asvg="http://schemas.microsoft.com/office/drawing/2016/SVG/main" r:embed="rId4"/>
                </a:ext>
              </a:extLst>
            </a:blip>
            <a:stretch>
              <a:fillRect l="-29718" t="-66107" r="-27809" b="-85571"/>
            </a:stretch>
          </a:blipFill>
        </p:spPr>
        <p:txBody>
          <a:bodyPr/>
          <a:lstStyle/>
          <a:p>
            <a:endParaRPr lang="en-US" dirty="0"/>
          </a:p>
        </p:txBody>
      </p:sp>
    </p:spTree>
    <p:extLst>
      <p:ext uri="{BB962C8B-B14F-4D97-AF65-F5344CB8AC3E}">
        <p14:creationId xmlns:p14="http://schemas.microsoft.com/office/powerpoint/2010/main" val="917258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B14D2-AA86-3A1D-3CC8-7CE747F1E584}"/>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6C8F5C36-ED54-1E23-3387-68EEC2C19913}"/>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97854789-FBC4-13C1-3043-F1B386B2D9BA}"/>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B1D14852-4165-39CF-C282-12188F44BD80}"/>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5CB0A975-A832-8837-02AA-BDC8E7721506}"/>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C77DBD71-1CDF-3A67-5B30-D244CEFE41C3}"/>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64CCD81D-67CD-6259-452C-AB36FF5472BE}"/>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8" name="TextBox 8">
            <a:extLst>
              <a:ext uri="{FF2B5EF4-FFF2-40B4-BE49-F238E27FC236}">
                <a16:creationId xmlns:a16="http://schemas.microsoft.com/office/drawing/2014/main" id="{3D206624-C471-7E26-FD43-3A180F27551F}"/>
              </a:ext>
            </a:extLst>
          </p:cNvPr>
          <p:cNvSpPr txBox="1"/>
          <p:nvPr/>
        </p:nvSpPr>
        <p:spPr>
          <a:xfrm>
            <a:off x="1028700" y="1236622"/>
            <a:ext cx="10858500" cy="832023"/>
          </a:xfrm>
          <a:prstGeom prst="rect">
            <a:avLst/>
          </a:prstGeom>
        </p:spPr>
        <p:txBody>
          <a:bodyPr wrap="square" lIns="0" tIns="0" rIns="0" bIns="0" rtlCol="0" anchor="t">
            <a:spAutoFit/>
          </a:bodyPr>
          <a:lstStyle/>
          <a:p>
            <a:pPr>
              <a:lnSpc>
                <a:spcPts val="7000"/>
              </a:lnSpc>
            </a:pPr>
            <a:r>
              <a:rPr lang="en-US" sz="5000" b="1" dirty="0">
                <a:solidFill>
                  <a:srgbClr val="000000"/>
                </a:solidFill>
                <a:latin typeface="Outfit Bold"/>
                <a:ea typeface="Outfit Bold"/>
                <a:cs typeface="Outfit Bold"/>
                <a:sym typeface="Outfit Bold"/>
              </a:rPr>
              <a:t>Causal Inference can be misleading</a:t>
            </a:r>
          </a:p>
        </p:txBody>
      </p:sp>
      <p:sp>
        <p:nvSpPr>
          <p:cNvPr id="9" name="TextBox 9">
            <a:extLst>
              <a:ext uri="{FF2B5EF4-FFF2-40B4-BE49-F238E27FC236}">
                <a16:creationId xmlns:a16="http://schemas.microsoft.com/office/drawing/2014/main" id="{4449AC2E-6195-E4D5-43B4-5936B7668658}"/>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1" name="TextBox 11">
            <a:extLst>
              <a:ext uri="{FF2B5EF4-FFF2-40B4-BE49-F238E27FC236}">
                <a16:creationId xmlns:a16="http://schemas.microsoft.com/office/drawing/2014/main" id="{DDC3DF16-4AA2-4EEF-12E4-260309A4F4F4}"/>
              </a:ext>
            </a:extLst>
          </p:cNvPr>
          <p:cNvSpPr txBox="1"/>
          <p:nvPr/>
        </p:nvSpPr>
        <p:spPr>
          <a:xfrm>
            <a:off x="1028700" y="441961"/>
            <a:ext cx="24765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Type III error</a:t>
            </a:r>
          </a:p>
        </p:txBody>
      </p:sp>
      <p:sp>
        <p:nvSpPr>
          <p:cNvPr id="12" name="TextBox 12">
            <a:extLst>
              <a:ext uri="{FF2B5EF4-FFF2-40B4-BE49-F238E27FC236}">
                <a16:creationId xmlns:a16="http://schemas.microsoft.com/office/drawing/2014/main" id="{54A4D8E9-A7F1-9DA2-0134-F384AE59F4CE}"/>
              </a:ext>
            </a:extLst>
          </p:cNvPr>
          <p:cNvSpPr txBox="1"/>
          <p:nvPr/>
        </p:nvSpPr>
        <p:spPr>
          <a:xfrm>
            <a:off x="1028700" y="2714466"/>
            <a:ext cx="14135100" cy="369332"/>
          </a:xfrm>
          <a:prstGeom prst="rect">
            <a:avLst/>
          </a:prstGeom>
        </p:spPr>
        <p:txBody>
          <a:bodyPr wrap="square" lIns="0" tIns="0" rIns="0" bIns="0" rtlCol="0" anchor="t">
            <a:spAutoFit/>
          </a:bodyPr>
          <a:lstStyle/>
          <a:p>
            <a:r>
              <a:rPr lang="en-US" sz="2400" b="1" dirty="0"/>
              <a:t>Type III error: </a:t>
            </a:r>
            <a:r>
              <a:rPr lang="en-US" sz="2400" dirty="0"/>
              <a:t>Answering correctly the wrong question.</a:t>
            </a:r>
            <a:endParaRPr lang="en-US" sz="2400" dirty="0">
              <a:solidFill>
                <a:srgbClr val="000000"/>
              </a:solidFill>
              <a:latin typeface="Outfit"/>
              <a:ea typeface="Outfit"/>
              <a:cs typeface="Outfit"/>
              <a:sym typeface="Outfit"/>
            </a:endParaRPr>
          </a:p>
        </p:txBody>
      </p:sp>
      <p:pic>
        <p:nvPicPr>
          <p:cNvPr id="14" name="Picture 13" descr="Cartoon character holding a piece of paper&#10;&#10;AI-generated content may be incorrect.">
            <a:extLst>
              <a:ext uri="{FF2B5EF4-FFF2-40B4-BE49-F238E27FC236}">
                <a16:creationId xmlns:a16="http://schemas.microsoft.com/office/drawing/2014/main" id="{06D032AC-8C9A-1E27-FF0A-C52BEF19D1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3475531"/>
            <a:ext cx="9629950" cy="5410085"/>
          </a:xfrm>
          <a:prstGeom prst="rect">
            <a:avLst/>
          </a:prstGeom>
        </p:spPr>
      </p:pic>
      <p:sp>
        <p:nvSpPr>
          <p:cNvPr id="15" name="TextBox 14">
            <a:extLst>
              <a:ext uri="{FF2B5EF4-FFF2-40B4-BE49-F238E27FC236}">
                <a16:creationId xmlns:a16="http://schemas.microsoft.com/office/drawing/2014/main" id="{FFCA82D2-9CDD-CEBB-7894-A293427443BB}"/>
              </a:ext>
            </a:extLst>
          </p:cNvPr>
          <p:cNvSpPr txBox="1"/>
          <p:nvPr/>
        </p:nvSpPr>
        <p:spPr>
          <a:xfrm>
            <a:off x="4140200" y="8485506"/>
            <a:ext cx="9144000" cy="369332"/>
          </a:xfrm>
          <a:prstGeom prst="rect">
            <a:avLst/>
          </a:prstGeom>
          <a:noFill/>
        </p:spPr>
        <p:txBody>
          <a:bodyPr wrap="square">
            <a:spAutoFit/>
          </a:bodyPr>
          <a:lstStyle/>
          <a:p>
            <a:r>
              <a:rPr lang="en-US" sz="1800" b="1" dirty="0" err="1">
                <a:solidFill>
                  <a:srgbClr val="000000"/>
                </a:solidFill>
                <a:latin typeface="Outfit"/>
                <a:ea typeface="Outfit"/>
                <a:cs typeface="Outfit"/>
                <a:sym typeface="Outfit"/>
              </a:rPr>
              <a:t>Imgflip.com</a:t>
            </a:r>
            <a:endParaRPr lang="en-CH" dirty="0"/>
          </a:p>
        </p:txBody>
      </p:sp>
      <p:sp>
        <p:nvSpPr>
          <p:cNvPr id="10" name="Google Shape;185;g36ea56e4fe5_0_61">
            <a:extLst>
              <a:ext uri="{FF2B5EF4-FFF2-40B4-BE49-F238E27FC236}">
                <a16:creationId xmlns:a16="http://schemas.microsoft.com/office/drawing/2014/main" id="{29F649F0-F628-AE51-538B-9F23360BBB7D}"/>
              </a:ext>
            </a:extLst>
          </p:cNvPr>
          <p:cNvSpPr txBox="1"/>
          <p:nvPr/>
        </p:nvSpPr>
        <p:spPr>
          <a:xfrm>
            <a:off x="1028700" y="9552130"/>
            <a:ext cx="953100"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dirty="0">
                <a:solidFill>
                  <a:srgbClr val="000000"/>
                </a:solidFill>
                <a:latin typeface="Outfit"/>
                <a:ea typeface="Outfit"/>
                <a:cs typeface="Outfit"/>
                <a:sym typeface="Outfit"/>
              </a:rPr>
              <a:t>Pg: 29</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986733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969AAF79-6D66-69C5-BD51-FDD29B8074E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AA81F84-2D78-7067-E996-43BDCAEACF87}"/>
              </a:ext>
            </a:extLst>
          </p:cNvPr>
          <p:cNvSpPr/>
          <p:nvPr/>
        </p:nvSpPr>
        <p:spPr>
          <a:xfrm>
            <a:off x="15224028" y="312480"/>
            <a:ext cx="2035272" cy="716220"/>
          </a:xfrm>
          <a:custGeom>
            <a:avLst/>
            <a:gdLst/>
            <a:ahLst/>
            <a:cxnLst/>
            <a:rect l="l" t="t" r="r" b="b"/>
            <a:pathLst>
              <a:path w="2035272" h="716220">
                <a:moveTo>
                  <a:pt x="0" y="0"/>
                </a:moveTo>
                <a:lnTo>
                  <a:pt x="2035272" y="0"/>
                </a:lnTo>
                <a:lnTo>
                  <a:pt x="2035272" y="716220"/>
                </a:lnTo>
                <a:lnTo>
                  <a:pt x="0" y="716220"/>
                </a:lnTo>
                <a:lnTo>
                  <a:pt x="0" y="0"/>
                </a:lnTo>
                <a:close/>
              </a:path>
            </a:pathLst>
          </a:custGeom>
          <a:blipFill>
            <a:blip r:embed="rId3">
              <a:extLst>
                <a:ext uri="{96DAC541-7B7A-43D3-8B79-37D633B846F1}">
                  <asvg:svgBlip xmlns:asvg="http://schemas.microsoft.com/office/drawing/2016/SVG/main" r:embed="rId4"/>
                </a:ext>
              </a:extLst>
            </a:blip>
            <a:stretch>
              <a:fillRect l="-29718" t="-66107" r="-27809" b="-85571"/>
            </a:stretch>
          </a:blipFill>
        </p:spPr>
        <p:txBody>
          <a:bodyPr/>
          <a:lstStyle/>
          <a:p>
            <a:endParaRPr lang="en-US" dirty="0"/>
          </a:p>
        </p:txBody>
      </p:sp>
      <p:grpSp>
        <p:nvGrpSpPr>
          <p:cNvPr id="6" name="Group 6">
            <a:extLst>
              <a:ext uri="{FF2B5EF4-FFF2-40B4-BE49-F238E27FC236}">
                <a16:creationId xmlns:a16="http://schemas.microsoft.com/office/drawing/2014/main" id="{B5B9B130-F8D1-289C-66E6-A64112B01F50}"/>
              </a:ext>
            </a:extLst>
          </p:cNvPr>
          <p:cNvGrpSpPr/>
          <p:nvPr/>
        </p:nvGrpSpPr>
        <p:grpSpPr>
          <a:xfrm>
            <a:off x="2701812" y="3337062"/>
            <a:ext cx="2791564" cy="2791564"/>
            <a:chOff x="0" y="0"/>
            <a:chExt cx="812800" cy="812800"/>
          </a:xfrm>
        </p:grpSpPr>
        <p:sp>
          <p:nvSpPr>
            <p:cNvPr id="7" name="Freeform 7">
              <a:extLst>
                <a:ext uri="{FF2B5EF4-FFF2-40B4-BE49-F238E27FC236}">
                  <a16:creationId xmlns:a16="http://schemas.microsoft.com/office/drawing/2014/main" id="{08A1FDFE-9ECA-22F9-EC97-F07C8A7982D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CD8F"/>
            </a:solidFill>
          </p:spPr>
          <p:txBody>
            <a:bodyPr/>
            <a:lstStyle/>
            <a:p>
              <a:endParaRPr lang="en-US" dirty="0"/>
            </a:p>
          </p:txBody>
        </p:sp>
        <p:sp>
          <p:nvSpPr>
            <p:cNvPr id="8" name="TextBox 8">
              <a:extLst>
                <a:ext uri="{FF2B5EF4-FFF2-40B4-BE49-F238E27FC236}">
                  <a16:creationId xmlns:a16="http://schemas.microsoft.com/office/drawing/2014/main" id="{A381B9E1-9036-65F2-9545-BC5B075F26A2}"/>
                </a:ext>
              </a:extLst>
            </p:cNvPr>
            <p:cNvSpPr txBox="1"/>
            <p:nvPr/>
          </p:nvSpPr>
          <p:spPr>
            <a:xfrm>
              <a:off x="76200" y="66675"/>
              <a:ext cx="660400" cy="669925"/>
            </a:xfrm>
            <a:prstGeom prst="rect">
              <a:avLst/>
            </a:prstGeom>
          </p:spPr>
          <p:txBody>
            <a:bodyPr lIns="10997" tIns="10997" rIns="10997" bIns="10997" rtlCol="0" anchor="ctr"/>
            <a:lstStyle/>
            <a:p>
              <a:pPr algn="ctr">
                <a:lnSpc>
                  <a:spcPts val="212"/>
                </a:lnSpc>
                <a:spcBef>
                  <a:spcPct val="0"/>
                </a:spcBef>
              </a:pPr>
              <a:endParaRPr dirty="0"/>
            </a:p>
          </p:txBody>
        </p:sp>
      </p:grpSp>
      <p:sp>
        <p:nvSpPr>
          <p:cNvPr id="18" name="Title 10">
            <a:extLst>
              <a:ext uri="{FF2B5EF4-FFF2-40B4-BE49-F238E27FC236}">
                <a16:creationId xmlns:a16="http://schemas.microsoft.com/office/drawing/2014/main" id="{C115DDE0-6B3D-18AA-AB37-E7D8A14C9C46}"/>
              </a:ext>
            </a:extLst>
          </p:cNvPr>
          <p:cNvSpPr txBox="1">
            <a:spLocks/>
          </p:cNvSpPr>
          <p:nvPr/>
        </p:nvSpPr>
        <p:spPr>
          <a:xfrm>
            <a:off x="8566806" y="2491849"/>
            <a:ext cx="6368394" cy="903316"/>
          </a:xfrm>
          <a:prstGeom prst="rect">
            <a:avLst/>
          </a:prstGeom>
        </p:spPr>
        <p:txBody>
          <a:bodyPr vert="horz"/>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l-PL" dirty="0">
                <a:solidFill>
                  <a:schemeClr val="bg1"/>
                </a:solidFill>
              </a:rPr>
              <a:t>Abou</a:t>
            </a:r>
            <a:r>
              <a:rPr lang="en-US" dirty="0">
                <a:solidFill>
                  <a:schemeClr val="bg1"/>
                </a:solidFill>
              </a:rPr>
              <a:t>t</a:t>
            </a:r>
            <a:r>
              <a:rPr lang="pl-PL" dirty="0"/>
              <a:t> </a:t>
            </a:r>
            <a:r>
              <a:rPr lang="en-US" dirty="0">
                <a:solidFill>
                  <a:srgbClr val="00CD8F"/>
                </a:solidFill>
              </a:rPr>
              <a:t>Dr. Quentin Gallea</a:t>
            </a:r>
          </a:p>
        </p:txBody>
      </p:sp>
      <p:sp>
        <p:nvSpPr>
          <p:cNvPr id="19" name="Text Placeholder 11">
            <a:extLst>
              <a:ext uri="{FF2B5EF4-FFF2-40B4-BE49-F238E27FC236}">
                <a16:creationId xmlns:a16="http://schemas.microsoft.com/office/drawing/2014/main" id="{37273BFE-D528-2975-77E7-7CAFE278CA06}"/>
              </a:ext>
            </a:extLst>
          </p:cNvPr>
          <p:cNvSpPr txBox="1">
            <a:spLocks/>
          </p:cNvSpPr>
          <p:nvPr/>
        </p:nvSpPr>
        <p:spPr>
          <a:xfrm>
            <a:off x="8641280" y="3521284"/>
            <a:ext cx="8618019" cy="4422567"/>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000"/>
              </a:spcBef>
            </a:pPr>
            <a:r>
              <a:rPr lang="en-US" sz="2000" dirty="0">
                <a:solidFill>
                  <a:schemeClr val="bg1"/>
                </a:solidFill>
                <a:latin typeface="Outfit" panose="020B0604020202020204" charset="0"/>
              </a:rPr>
              <a:t>With deep expertise and a passion for causality, Dr. Quentin Gallea has published research in top journals, addressing timely issues like the effects of COVID lockdowns or weapon imports on conflict.</a:t>
            </a:r>
          </a:p>
          <a:p>
            <a:pPr>
              <a:spcBef>
                <a:spcPts val="1000"/>
              </a:spcBef>
            </a:pPr>
            <a:r>
              <a:rPr lang="en-US" sz="2000" dirty="0">
                <a:solidFill>
                  <a:schemeClr val="bg1"/>
                </a:solidFill>
                <a:latin typeface="Outfit" panose="020B0604020202020204" charset="0"/>
              </a:rPr>
              <a:t>He is known for his unique ability to make complex topics accessible without compromising rigor.</a:t>
            </a:r>
          </a:p>
          <a:p>
            <a:pPr>
              <a:spcBef>
                <a:spcPts val="1000"/>
              </a:spcBef>
            </a:pPr>
            <a:r>
              <a:rPr lang="en-US" sz="2000" dirty="0">
                <a:solidFill>
                  <a:schemeClr val="bg1"/>
                </a:solidFill>
                <a:latin typeface="Outfit" panose="020B0604020202020204" charset="0"/>
              </a:rPr>
              <a:t>His practical approach has empowered over 15,000 people from C-suites to experienced researchers to apply causal thinking and causal inference in their respective fields.</a:t>
            </a:r>
          </a:p>
          <a:p>
            <a:pPr>
              <a:spcBef>
                <a:spcPts val="1000"/>
              </a:spcBef>
            </a:pPr>
            <a:r>
              <a:rPr lang="en-US" sz="2000" dirty="0">
                <a:solidFill>
                  <a:schemeClr val="bg1"/>
                </a:solidFill>
                <a:latin typeface="Outfit" panose="020B0604020202020204" charset="0"/>
              </a:rPr>
              <a:t>Today, Quentin is self employed and provides advisory, training, public speaking and advisory across the world with a particular focus on measuring the impact of AI.</a:t>
            </a:r>
          </a:p>
          <a:p>
            <a:pPr>
              <a:spcBef>
                <a:spcPts val="1000"/>
              </a:spcBef>
            </a:pPr>
            <a:r>
              <a:rPr lang="en-US" sz="2000" dirty="0">
                <a:solidFill>
                  <a:schemeClr val="bg1"/>
                </a:solidFill>
                <a:latin typeface="Outfit" panose="020B0604020202020204" charset="0"/>
              </a:rPr>
              <a:t>In addition, he is a Senior Advisor at Enlighten Advisory, offering his expertise to support strategic decisions.</a:t>
            </a:r>
          </a:p>
        </p:txBody>
      </p:sp>
      <p:pic>
        <p:nvPicPr>
          <p:cNvPr id="3" name="Picture 2" descr="A person in a suit&#10;&#10;AI-generated content may be incorrect.">
            <a:extLst>
              <a:ext uri="{FF2B5EF4-FFF2-40B4-BE49-F238E27FC236}">
                <a16:creationId xmlns:a16="http://schemas.microsoft.com/office/drawing/2014/main" id="{99565023-820C-08D0-3932-6303C105F625}"/>
              </a:ext>
            </a:extLst>
          </p:cNvPr>
          <p:cNvPicPr>
            <a:picLocks noChangeAspect="1"/>
          </p:cNvPicPr>
          <p:nvPr/>
        </p:nvPicPr>
        <p:blipFill rotWithShape="1">
          <a:blip r:embed="rId5">
            <a:extLst>
              <a:ext uri="{28A0092B-C50C-407E-A947-70E740481C1C}">
                <a14:useLocalDpi xmlns:a14="http://schemas.microsoft.com/office/drawing/2010/main" val="0"/>
              </a:ext>
            </a:extLst>
          </a:blip>
          <a:srcRect l="17592" t="9688" r="11675" b="25321"/>
          <a:stretch>
            <a:fillRect/>
          </a:stretch>
        </p:blipFill>
        <p:spPr>
          <a:xfrm>
            <a:off x="2870940" y="3506190"/>
            <a:ext cx="2453308" cy="2453308"/>
          </a:xfrm>
          <a:prstGeom prst="ellipse">
            <a:avLst/>
          </a:prstGeom>
        </p:spPr>
      </p:pic>
      <p:sp>
        <p:nvSpPr>
          <p:cNvPr id="4" name="TextBox 14">
            <a:extLst>
              <a:ext uri="{FF2B5EF4-FFF2-40B4-BE49-F238E27FC236}">
                <a16:creationId xmlns:a16="http://schemas.microsoft.com/office/drawing/2014/main" id="{F96B5D90-1D75-4A44-1A74-E6F4CC39F509}"/>
              </a:ext>
            </a:extLst>
          </p:cNvPr>
          <p:cNvSpPr txBox="1"/>
          <p:nvPr/>
        </p:nvSpPr>
        <p:spPr>
          <a:xfrm>
            <a:off x="1703061" y="6223072"/>
            <a:ext cx="4705587" cy="595228"/>
          </a:xfrm>
          <a:prstGeom prst="rect">
            <a:avLst/>
          </a:prstGeom>
        </p:spPr>
        <p:txBody>
          <a:bodyPr wrap="square" lIns="0" tIns="0" rIns="0" bIns="0" rtlCol="0" anchor="t">
            <a:spAutoFit/>
          </a:bodyPr>
          <a:lstStyle/>
          <a:p>
            <a:pPr algn="ctr">
              <a:lnSpc>
                <a:spcPts val="5040"/>
              </a:lnSpc>
              <a:spcBef>
                <a:spcPct val="0"/>
              </a:spcBef>
            </a:pPr>
            <a:r>
              <a:rPr lang="en-US" sz="3600" dirty="0">
                <a:solidFill>
                  <a:srgbClr val="FFFFFF"/>
                </a:solidFill>
                <a:latin typeface="Outfit"/>
                <a:ea typeface="Outfit"/>
                <a:cs typeface="Outfit"/>
                <a:sym typeface="Outfit"/>
              </a:rPr>
              <a:t>Quentin Gallea, </a:t>
            </a:r>
            <a:r>
              <a:rPr lang="en-US" sz="3600" dirty="0" err="1">
                <a:solidFill>
                  <a:srgbClr val="FFFFFF"/>
                </a:solidFill>
                <a:latin typeface="Outfit"/>
                <a:ea typeface="Outfit"/>
                <a:cs typeface="Outfit"/>
                <a:sym typeface="Outfit"/>
              </a:rPr>
              <a:t>Ph.D</a:t>
            </a:r>
            <a:endParaRPr lang="en-US" sz="3600" dirty="0">
              <a:solidFill>
                <a:srgbClr val="FFFFFF"/>
              </a:solidFill>
              <a:latin typeface="Outfit"/>
              <a:ea typeface="Outfit"/>
              <a:cs typeface="Outfit"/>
              <a:sym typeface="Outfit"/>
            </a:endParaRPr>
          </a:p>
        </p:txBody>
      </p:sp>
      <p:sp>
        <p:nvSpPr>
          <p:cNvPr id="5" name="TextBox 16">
            <a:extLst>
              <a:ext uri="{FF2B5EF4-FFF2-40B4-BE49-F238E27FC236}">
                <a16:creationId xmlns:a16="http://schemas.microsoft.com/office/drawing/2014/main" id="{3E63A666-AEBA-DD26-49E4-96CA1C90F819}"/>
              </a:ext>
            </a:extLst>
          </p:cNvPr>
          <p:cNvSpPr txBox="1"/>
          <p:nvPr/>
        </p:nvSpPr>
        <p:spPr>
          <a:xfrm>
            <a:off x="2209800" y="7007192"/>
            <a:ext cx="3692106" cy="839269"/>
          </a:xfrm>
          <a:prstGeom prst="rect">
            <a:avLst/>
          </a:prstGeom>
        </p:spPr>
        <p:txBody>
          <a:bodyPr wrap="square" lIns="0" tIns="0" rIns="0" bIns="0" rtlCol="0" anchor="t">
            <a:spAutoFit/>
          </a:bodyPr>
          <a:lstStyle/>
          <a:p>
            <a:pPr algn="ctr">
              <a:lnSpc>
                <a:spcPts val="3359"/>
              </a:lnSpc>
            </a:pPr>
            <a:r>
              <a:rPr lang="en-US" sz="2400" dirty="0">
                <a:solidFill>
                  <a:srgbClr val="FFFFFF"/>
                </a:solidFill>
                <a:latin typeface="Outfit"/>
                <a:ea typeface="Outfit"/>
                <a:cs typeface="Outfit"/>
                <a:sym typeface="Outfit"/>
              </a:rPr>
              <a:t>Founder, Advisor and Lecturer</a:t>
            </a:r>
          </a:p>
        </p:txBody>
      </p:sp>
      <p:sp>
        <p:nvSpPr>
          <p:cNvPr id="11" name="AutoShape 17">
            <a:extLst>
              <a:ext uri="{FF2B5EF4-FFF2-40B4-BE49-F238E27FC236}">
                <a16:creationId xmlns:a16="http://schemas.microsoft.com/office/drawing/2014/main" id="{84D6FC14-1BBA-32BE-585C-E2BB3D982C64}"/>
              </a:ext>
            </a:extLst>
          </p:cNvPr>
          <p:cNvSpPr/>
          <p:nvPr/>
        </p:nvSpPr>
        <p:spPr>
          <a:xfrm>
            <a:off x="2347923" y="6903221"/>
            <a:ext cx="3415861" cy="19050"/>
          </a:xfrm>
          <a:prstGeom prst="line">
            <a:avLst/>
          </a:prstGeom>
          <a:ln w="38100" cap="flat">
            <a:solidFill>
              <a:srgbClr val="FFFFFF"/>
            </a:solidFill>
            <a:prstDash val="solid"/>
            <a:headEnd type="none" w="sm" len="sm"/>
            <a:tailEnd type="none" w="sm" len="sm"/>
          </a:ln>
        </p:spPr>
        <p:txBody>
          <a:bodyPr/>
          <a:lstStyle/>
          <a:p>
            <a:endParaRPr lang="en-US" dirty="0"/>
          </a:p>
        </p:txBody>
      </p:sp>
    </p:spTree>
    <p:extLst>
      <p:ext uri="{BB962C8B-B14F-4D97-AF65-F5344CB8AC3E}">
        <p14:creationId xmlns:p14="http://schemas.microsoft.com/office/powerpoint/2010/main" val="22853977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2FA45-3255-AE48-1F90-4229D5AF353F}"/>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C5D029E0-973E-D441-CAEF-ED7F290D6DB7}"/>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118B68EA-F7C7-33C1-77EC-67050818A8CC}"/>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EDB53216-6F2C-68DE-00BF-62B0288BEF4E}"/>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1E06A0E6-F748-82B8-80BD-C6254CA03EC3}"/>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41A65DD1-D384-00AD-F886-6F0A70693E8B}"/>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029BA181-4F09-CF5A-3137-A6A780CDEB80}"/>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8" name="TextBox 8">
            <a:extLst>
              <a:ext uri="{FF2B5EF4-FFF2-40B4-BE49-F238E27FC236}">
                <a16:creationId xmlns:a16="http://schemas.microsoft.com/office/drawing/2014/main" id="{9CE1638F-A171-7213-6269-22BC9DCAC975}"/>
              </a:ext>
            </a:extLst>
          </p:cNvPr>
          <p:cNvSpPr txBox="1"/>
          <p:nvPr/>
        </p:nvSpPr>
        <p:spPr>
          <a:xfrm>
            <a:off x="1028700" y="1236622"/>
            <a:ext cx="10858500" cy="832023"/>
          </a:xfrm>
          <a:prstGeom prst="rect">
            <a:avLst/>
          </a:prstGeom>
        </p:spPr>
        <p:txBody>
          <a:bodyPr wrap="square" lIns="0" tIns="0" rIns="0" bIns="0" rtlCol="0" anchor="t">
            <a:spAutoFit/>
          </a:bodyPr>
          <a:lstStyle/>
          <a:p>
            <a:pPr>
              <a:lnSpc>
                <a:spcPts val="7000"/>
              </a:lnSpc>
            </a:pPr>
            <a:r>
              <a:rPr lang="en-US" sz="5000" b="1" dirty="0">
                <a:solidFill>
                  <a:srgbClr val="000000"/>
                </a:solidFill>
                <a:latin typeface="Outfit Bold"/>
                <a:ea typeface="Outfit Bold"/>
                <a:cs typeface="Outfit Bold"/>
                <a:sym typeface="Outfit Bold"/>
              </a:rPr>
              <a:t>Misleading Extrapolation</a:t>
            </a:r>
          </a:p>
        </p:txBody>
      </p:sp>
      <p:sp>
        <p:nvSpPr>
          <p:cNvPr id="9" name="TextBox 9">
            <a:extLst>
              <a:ext uri="{FF2B5EF4-FFF2-40B4-BE49-F238E27FC236}">
                <a16:creationId xmlns:a16="http://schemas.microsoft.com/office/drawing/2014/main" id="{7BF6995D-50CC-5881-4496-C93A475836EF}"/>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1" name="TextBox 11">
            <a:extLst>
              <a:ext uri="{FF2B5EF4-FFF2-40B4-BE49-F238E27FC236}">
                <a16:creationId xmlns:a16="http://schemas.microsoft.com/office/drawing/2014/main" id="{95AF07AF-E4CE-C32F-BC59-0B4CD071884D}"/>
              </a:ext>
            </a:extLst>
          </p:cNvPr>
          <p:cNvSpPr txBox="1"/>
          <p:nvPr/>
        </p:nvSpPr>
        <p:spPr>
          <a:xfrm>
            <a:off x="1028700" y="441961"/>
            <a:ext cx="24765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Type III error</a:t>
            </a:r>
          </a:p>
        </p:txBody>
      </p:sp>
      <p:pic>
        <p:nvPicPr>
          <p:cNvPr id="13" name="Picture 12" descr="A diagram of a graph&#10;&#10;AI-generated content may be incorrect.">
            <a:extLst>
              <a:ext uri="{FF2B5EF4-FFF2-40B4-BE49-F238E27FC236}">
                <a16:creationId xmlns:a16="http://schemas.microsoft.com/office/drawing/2014/main" id="{57F84C51-257D-1F95-6C06-47892A0D2E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600" y="2514729"/>
            <a:ext cx="5255079" cy="6316536"/>
          </a:xfrm>
          <a:prstGeom prst="rect">
            <a:avLst/>
          </a:prstGeom>
        </p:spPr>
      </p:pic>
      <p:sp>
        <p:nvSpPr>
          <p:cNvPr id="10" name="Google Shape;185;g36ea56e4fe5_0_61">
            <a:extLst>
              <a:ext uri="{FF2B5EF4-FFF2-40B4-BE49-F238E27FC236}">
                <a16:creationId xmlns:a16="http://schemas.microsoft.com/office/drawing/2014/main" id="{2161978D-075C-B558-D8D7-78167DB49E7C}"/>
              </a:ext>
            </a:extLst>
          </p:cNvPr>
          <p:cNvSpPr txBox="1"/>
          <p:nvPr/>
        </p:nvSpPr>
        <p:spPr>
          <a:xfrm>
            <a:off x="1028700" y="9552130"/>
            <a:ext cx="953100"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dirty="0">
                <a:solidFill>
                  <a:srgbClr val="000000"/>
                </a:solidFill>
                <a:latin typeface="Outfit"/>
                <a:ea typeface="Outfit"/>
                <a:cs typeface="Outfit"/>
                <a:sym typeface="Outfit"/>
              </a:rPr>
              <a:t>Pg: 30</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5291626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ECF3D9-FAC9-6A3A-5F45-7E5B91C5EE6D}"/>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A357AC35-C4E7-8FDD-839C-3568F1B12D59}"/>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4C7AC3F3-76B5-9842-1A77-15F596677264}"/>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B8EA85D7-10F2-50EF-8D6F-D0046B65FF01}"/>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4F3FCFDC-8668-F9EF-DC33-C9331D66B44D}"/>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C0FF6E84-36E4-1E02-BE22-B641650B28FA}"/>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1D304292-E7B0-1073-D17E-4ECA68C1D2D7}"/>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8" name="TextBox 8">
            <a:extLst>
              <a:ext uri="{FF2B5EF4-FFF2-40B4-BE49-F238E27FC236}">
                <a16:creationId xmlns:a16="http://schemas.microsoft.com/office/drawing/2014/main" id="{FCCA067C-1F29-962F-8F57-A904CA07523C}"/>
              </a:ext>
            </a:extLst>
          </p:cNvPr>
          <p:cNvSpPr txBox="1"/>
          <p:nvPr/>
        </p:nvSpPr>
        <p:spPr>
          <a:xfrm>
            <a:off x="1028700" y="1236622"/>
            <a:ext cx="10858500" cy="832023"/>
          </a:xfrm>
          <a:prstGeom prst="rect">
            <a:avLst/>
          </a:prstGeom>
        </p:spPr>
        <p:txBody>
          <a:bodyPr wrap="square" lIns="0" tIns="0" rIns="0" bIns="0" rtlCol="0" anchor="t">
            <a:spAutoFit/>
          </a:bodyPr>
          <a:lstStyle/>
          <a:p>
            <a:pPr>
              <a:lnSpc>
                <a:spcPts val="7000"/>
              </a:lnSpc>
            </a:pPr>
            <a:r>
              <a:rPr lang="en-US" sz="5000" b="1" dirty="0">
                <a:solidFill>
                  <a:srgbClr val="000000"/>
                </a:solidFill>
                <a:latin typeface="Outfit Bold"/>
                <a:ea typeface="Outfit Bold"/>
                <a:cs typeface="Outfit Bold"/>
                <a:sym typeface="Outfit Bold"/>
              </a:rPr>
              <a:t>Misleading Extrapolation</a:t>
            </a:r>
          </a:p>
        </p:txBody>
      </p:sp>
      <p:sp>
        <p:nvSpPr>
          <p:cNvPr id="9" name="TextBox 9">
            <a:extLst>
              <a:ext uri="{FF2B5EF4-FFF2-40B4-BE49-F238E27FC236}">
                <a16:creationId xmlns:a16="http://schemas.microsoft.com/office/drawing/2014/main" id="{777EED26-F62D-CF11-07A0-ACC69D063128}"/>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1" name="TextBox 11">
            <a:extLst>
              <a:ext uri="{FF2B5EF4-FFF2-40B4-BE49-F238E27FC236}">
                <a16:creationId xmlns:a16="http://schemas.microsoft.com/office/drawing/2014/main" id="{F7EFC17D-73B6-A089-7985-40F1C497917F}"/>
              </a:ext>
            </a:extLst>
          </p:cNvPr>
          <p:cNvSpPr txBox="1"/>
          <p:nvPr/>
        </p:nvSpPr>
        <p:spPr>
          <a:xfrm>
            <a:off x="1028700" y="441961"/>
            <a:ext cx="24765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Type III error</a:t>
            </a:r>
          </a:p>
        </p:txBody>
      </p:sp>
      <p:pic>
        <p:nvPicPr>
          <p:cNvPr id="20" name="Picture 19" descr="A diagram of a product model&#10;&#10;AI-generated content may be incorrect.">
            <a:extLst>
              <a:ext uri="{FF2B5EF4-FFF2-40B4-BE49-F238E27FC236}">
                <a16:creationId xmlns:a16="http://schemas.microsoft.com/office/drawing/2014/main" id="{440A62D8-02EA-C9C4-8AC4-18F122F274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276566"/>
            <a:ext cx="9933876" cy="6633867"/>
          </a:xfrm>
          <a:prstGeom prst="rect">
            <a:avLst/>
          </a:prstGeom>
        </p:spPr>
      </p:pic>
      <p:sp>
        <p:nvSpPr>
          <p:cNvPr id="10" name="Google Shape;185;g36ea56e4fe5_0_61">
            <a:extLst>
              <a:ext uri="{FF2B5EF4-FFF2-40B4-BE49-F238E27FC236}">
                <a16:creationId xmlns:a16="http://schemas.microsoft.com/office/drawing/2014/main" id="{E217D0EC-E9D8-332A-122C-59A900B00170}"/>
              </a:ext>
            </a:extLst>
          </p:cNvPr>
          <p:cNvSpPr txBox="1"/>
          <p:nvPr/>
        </p:nvSpPr>
        <p:spPr>
          <a:xfrm>
            <a:off x="1028700" y="9586506"/>
            <a:ext cx="953100"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dirty="0">
                <a:solidFill>
                  <a:srgbClr val="000000"/>
                </a:solidFill>
                <a:latin typeface="Outfit"/>
                <a:ea typeface="Outfit"/>
                <a:cs typeface="Outfit"/>
                <a:sym typeface="Outfit"/>
              </a:rPr>
              <a:t>Pg: 31</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498798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DEE6E-2A0D-43FF-62A1-01A0EF899569}"/>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35780FA9-2D57-8645-5DDA-781C711FDA3A}"/>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AutoShape 3">
            <a:extLst>
              <a:ext uri="{FF2B5EF4-FFF2-40B4-BE49-F238E27FC236}">
                <a16:creationId xmlns:a16="http://schemas.microsoft.com/office/drawing/2014/main" id="{21CAD2DB-AA2F-76B6-3A10-A79D757C3CB0}"/>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4" name="Group 4">
            <a:extLst>
              <a:ext uri="{FF2B5EF4-FFF2-40B4-BE49-F238E27FC236}">
                <a16:creationId xmlns:a16="http://schemas.microsoft.com/office/drawing/2014/main" id="{A11EF35D-792D-5688-F948-BF0D4AE04123}"/>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87973783-F352-D8C0-311A-F69ED79CFF6A}"/>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a:p>
          </p:txBody>
        </p:sp>
        <p:sp>
          <p:nvSpPr>
            <p:cNvPr id="6" name="Freeform 6">
              <a:extLst>
                <a:ext uri="{FF2B5EF4-FFF2-40B4-BE49-F238E27FC236}">
                  <a16:creationId xmlns:a16="http://schemas.microsoft.com/office/drawing/2014/main" id="{9443F578-83B1-3DFC-2944-585AE5822715}"/>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a:p>
          </p:txBody>
        </p:sp>
        <p:sp>
          <p:nvSpPr>
            <p:cNvPr id="7" name="Freeform 7">
              <a:extLst>
                <a:ext uri="{FF2B5EF4-FFF2-40B4-BE49-F238E27FC236}">
                  <a16:creationId xmlns:a16="http://schemas.microsoft.com/office/drawing/2014/main" id="{81FC3AA8-93DA-EC74-188C-6ADB5CF36D68}"/>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a:p>
          </p:txBody>
        </p:sp>
      </p:grpSp>
      <p:sp>
        <p:nvSpPr>
          <p:cNvPr id="8" name="TextBox 8">
            <a:extLst>
              <a:ext uri="{FF2B5EF4-FFF2-40B4-BE49-F238E27FC236}">
                <a16:creationId xmlns:a16="http://schemas.microsoft.com/office/drawing/2014/main" id="{F0EE81BA-51A4-9A3B-A3D4-FE3DE26A6DDA}"/>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a:solidFill>
                  <a:srgbClr val="F97141"/>
                </a:solidFill>
                <a:latin typeface="Outfit Bold"/>
                <a:ea typeface="Outfit Bold"/>
                <a:cs typeface="Outfit Bold"/>
                <a:sym typeface="Outfit Bold"/>
              </a:rPr>
              <a:t>&gt;</a:t>
            </a:r>
          </a:p>
        </p:txBody>
      </p:sp>
      <p:sp>
        <p:nvSpPr>
          <p:cNvPr id="10" name="TextBox 10">
            <a:extLst>
              <a:ext uri="{FF2B5EF4-FFF2-40B4-BE49-F238E27FC236}">
                <a16:creationId xmlns:a16="http://schemas.microsoft.com/office/drawing/2014/main" id="{7011D577-B6A0-7193-7D2D-7F6D61D0AA64}"/>
              </a:ext>
            </a:extLst>
          </p:cNvPr>
          <p:cNvSpPr txBox="1"/>
          <p:nvPr/>
        </p:nvSpPr>
        <p:spPr>
          <a:xfrm>
            <a:off x="1028700" y="426064"/>
            <a:ext cx="32385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Type III error</a:t>
            </a:r>
          </a:p>
        </p:txBody>
      </p:sp>
      <p:sp>
        <p:nvSpPr>
          <p:cNvPr id="11" name="TextBox 11">
            <a:extLst>
              <a:ext uri="{FF2B5EF4-FFF2-40B4-BE49-F238E27FC236}">
                <a16:creationId xmlns:a16="http://schemas.microsoft.com/office/drawing/2014/main" id="{382F966C-7003-CFB7-BEE9-D3DCA8703BF4}"/>
              </a:ext>
            </a:extLst>
          </p:cNvPr>
          <p:cNvSpPr txBox="1"/>
          <p:nvPr/>
        </p:nvSpPr>
        <p:spPr>
          <a:xfrm>
            <a:off x="1028699" y="1212691"/>
            <a:ext cx="11772899" cy="863600"/>
          </a:xfrm>
          <a:prstGeom prst="rect">
            <a:avLst/>
          </a:prstGeom>
        </p:spPr>
        <p:txBody>
          <a:bodyPr wrap="square" lIns="0" tIns="0" rIns="0" bIns="0" rtlCol="0" anchor="t">
            <a:spAutoFit/>
          </a:bodyPr>
          <a:lstStyle/>
          <a:p>
            <a:pPr>
              <a:lnSpc>
                <a:spcPts val="7000"/>
              </a:lnSpc>
            </a:pPr>
            <a:r>
              <a:rPr lang="en-US" sz="5000" b="1" dirty="0">
                <a:solidFill>
                  <a:srgbClr val="000000"/>
                </a:solidFill>
                <a:latin typeface="Outfit Bold"/>
                <a:ea typeface="Outfit Bold"/>
                <a:cs typeface="Outfit Bold"/>
                <a:sym typeface="Outfit Bold"/>
              </a:rPr>
              <a:t>Solutions</a:t>
            </a:r>
          </a:p>
        </p:txBody>
      </p:sp>
      <p:sp>
        <p:nvSpPr>
          <p:cNvPr id="12" name="TextBox 12">
            <a:extLst>
              <a:ext uri="{FF2B5EF4-FFF2-40B4-BE49-F238E27FC236}">
                <a16:creationId xmlns:a16="http://schemas.microsoft.com/office/drawing/2014/main" id="{40644272-12EB-D699-47AF-B36E6E1265E6}"/>
              </a:ext>
            </a:extLst>
          </p:cNvPr>
          <p:cNvSpPr txBox="1"/>
          <p:nvPr/>
        </p:nvSpPr>
        <p:spPr>
          <a:xfrm>
            <a:off x="1028700" y="2714466"/>
            <a:ext cx="7153720" cy="4282583"/>
          </a:xfrm>
          <a:prstGeom prst="rect">
            <a:avLst/>
          </a:prstGeom>
        </p:spPr>
        <p:txBody>
          <a:bodyPr lIns="0" tIns="0" rIns="0" bIns="0" rtlCol="0" anchor="t">
            <a:spAutoFit/>
          </a:bodyPr>
          <a:lstStyle/>
          <a:p>
            <a:pPr algn="l">
              <a:lnSpc>
                <a:spcPts val="2800"/>
              </a:lnSpc>
            </a:pPr>
            <a:endParaRPr lang="en-US" sz="2000" b="1" dirty="0">
              <a:solidFill>
                <a:srgbClr val="000000"/>
              </a:solidFill>
              <a:latin typeface="Outfit Bold"/>
              <a:ea typeface="Outfit Bold"/>
              <a:cs typeface="Outfit Bold"/>
              <a:sym typeface="Outfit Bold"/>
            </a:endParaRPr>
          </a:p>
          <a:p>
            <a:pPr algn="l">
              <a:lnSpc>
                <a:spcPts val="2800"/>
              </a:lnSpc>
            </a:pPr>
            <a:r>
              <a:rPr lang="en-US" sz="2000" i="1" dirty="0">
                <a:solidFill>
                  <a:srgbClr val="000000"/>
                </a:solidFill>
                <a:latin typeface="Outfit"/>
                <a:ea typeface="Outfit"/>
                <a:cs typeface="Outfit"/>
                <a:sym typeface="Outfit"/>
              </a:rPr>
              <a:t>“Simplicity is the ultimate sophistication”</a:t>
            </a:r>
          </a:p>
          <a:p>
            <a:pPr algn="l">
              <a:lnSpc>
                <a:spcPts val="2800"/>
              </a:lnSpc>
            </a:pPr>
            <a:endParaRPr lang="en-US" sz="2000" dirty="0">
              <a:solidFill>
                <a:srgbClr val="000000"/>
              </a:solidFill>
              <a:latin typeface="Outfit"/>
              <a:ea typeface="Outfit"/>
              <a:cs typeface="Outfit"/>
              <a:sym typeface="Outfit"/>
            </a:endParaRPr>
          </a:p>
          <a:p>
            <a:pPr algn="l">
              <a:lnSpc>
                <a:spcPts val="2800"/>
              </a:lnSpc>
            </a:pPr>
            <a:r>
              <a:rPr lang="en-US" sz="2000" dirty="0">
                <a:solidFill>
                  <a:srgbClr val="000000"/>
                </a:solidFill>
                <a:latin typeface="Outfit"/>
                <a:ea typeface="Outfit"/>
                <a:cs typeface="Outfit"/>
                <a:sym typeface="Outfit"/>
              </a:rPr>
              <a:t>1. Most of the time, selecting a set of metrics to avoid blind spots is enough. </a:t>
            </a:r>
          </a:p>
          <a:p>
            <a:pPr algn="l">
              <a:lnSpc>
                <a:spcPts val="2800"/>
              </a:lnSpc>
            </a:pPr>
            <a:r>
              <a:rPr lang="en-US" sz="2000" dirty="0">
                <a:solidFill>
                  <a:srgbClr val="000000"/>
                </a:solidFill>
                <a:latin typeface="Outfit"/>
                <a:ea typeface="Outfit"/>
                <a:cs typeface="Outfit"/>
                <a:sym typeface="Outfit"/>
              </a:rPr>
              <a:t>Think about what could go wrong (multidimensional, short vs long term) and identify metrics that would capture these effects.</a:t>
            </a:r>
          </a:p>
          <a:p>
            <a:pPr algn="l">
              <a:lnSpc>
                <a:spcPts val="2800"/>
              </a:lnSpc>
            </a:pPr>
            <a:endParaRPr lang="en-US" sz="2000" dirty="0">
              <a:solidFill>
                <a:srgbClr val="000000"/>
              </a:solidFill>
              <a:latin typeface="Outfit"/>
              <a:ea typeface="Outfit"/>
              <a:cs typeface="Outfit"/>
              <a:sym typeface="Outfit"/>
            </a:endParaRPr>
          </a:p>
          <a:p>
            <a:pPr algn="l">
              <a:lnSpc>
                <a:spcPts val="2800"/>
              </a:lnSpc>
            </a:pPr>
            <a:r>
              <a:rPr lang="en-US" sz="2000" dirty="0">
                <a:solidFill>
                  <a:srgbClr val="000000"/>
                </a:solidFill>
                <a:latin typeface="Outfit"/>
                <a:ea typeface="Outfit"/>
                <a:cs typeface="Outfit"/>
                <a:sym typeface="Outfit"/>
              </a:rPr>
              <a:t>2. Include long term old-out group.</a:t>
            </a:r>
          </a:p>
          <a:p>
            <a:pPr algn="l">
              <a:lnSpc>
                <a:spcPts val="2800"/>
              </a:lnSpc>
            </a:pPr>
            <a:endParaRPr lang="en-US" sz="2000" dirty="0">
              <a:solidFill>
                <a:srgbClr val="000000"/>
              </a:solidFill>
              <a:latin typeface="Outfit"/>
              <a:ea typeface="Outfit"/>
              <a:cs typeface="Outfit"/>
              <a:sym typeface="Outfit"/>
            </a:endParaRPr>
          </a:p>
          <a:p>
            <a:pPr algn="l">
              <a:lnSpc>
                <a:spcPts val="2800"/>
              </a:lnSpc>
            </a:pPr>
            <a:r>
              <a:rPr lang="en-US" sz="2000" dirty="0">
                <a:solidFill>
                  <a:srgbClr val="000000"/>
                </a:solidFill>
                <a:latin typeface="Outfit"/>
                <a:ea typeface="Outfit"/>
                <a:cs typeface="Outfit"/>
                <a:sym typeface="Outfit"/>
              </a:rPr>
              <a:t>3. Use quasi-experimental methods (e.g. Diff-in-Diff)</a:t>
            </a:r>
          </a:p>
        </p:txBody>
      </p:sp>
      <p:sp>
        <p:nvSpPr>
          <p:cNvPr id="13" name="TextBox 13">
            <a:extLst>
              <a:ext uri="{FF2B5EF4-FFF2-40B4-BE49-F238E27FC236}">
                <a16:creationId xmlns:a16="http://schemas.microsoft.com/office/drawing/2014/main" id="{772B88DD-E3B4-64A8-F469-FEE82A83676C}"/>
              </a:ext>
            </a:extLst>
          </p:cNvPr>
          <p:cNvSpPr txBox="1"/>
          <p:nvPr/>
        </p:nvSpPr>
        <p:spPr>
          <a:xfrm>
            <a:off x="10105580" y="2714466"/>
            <a:ext cx="7153720" cy="691856"/>
          </a:xfrm>
          <a:prstGeom prst="rect">
            <a:avLst/>
          </a:prstGeom>
        </p:spPr>
        <p:txBody>
          <a:bodyPr lIns="0" tIns="0" rIns="0" bIns="0" rtlCol="0" anchor="t">
            <a:spAutoFit/>
          </a:bodyPr>
          <a:lstStyle/>
          <a:p>
            <a:pPr algn="l">
              <a:lnSpc>
                <a:spcPts val="2800"/>
              </a:lnSpc>
            </a:pPr>
            <a:r>
              <a:rPr lang="en-US" sz="2000" b="1" dirty="0">
                <a:solidFill>
                  <a:srgbClr val="000000"/>
                </a:solidFill>
                <a:latin typeface="Outfit Bold"/>
                <a:ea typeface="Outfit Bold"/>
                <a:cs typeface="Outfit Bold"/>
                <a:sym typeface="Outfit Bold"/>
              </a:rPr>
              <a:t>More Technical</a:t>
            </a:r>
          </a:p>
          <a:p>
            <a:pPr algn="l">
              <a:lnSpc>
                <a:spcPts val="2800"/>
              </a:lnSpc>
            </a:pPr>
            <a:endParaRPr lang="en-US" sz="2000" dirty="0">
              <a:solidFill>
                <a:srgbClr val="000000"/>
              </a:solidFill>
              <a:latin typeface="Outfit"/>
              <a:ea typeface="Outfit"/>
              <a:cs typeface="Outfit"/>
              <a:sym typeface="Outfit"/>
            </a:endParaRPr>
          </a:p>
        </p:txBody>
      </p:sp>
      <p:sp>
        <p:nvSpPr>
          <p:cNvPr id="14" name="AutoShape 14">
            <a:extLst>
              <a:ext uri="{FF2B5EF4-FFF2-40B4-BE49-F238E27FC236}">
                <a16:creationId xmlns:a16="http://schemas.microsoft.com/office/drawing/2014/main" id="{B4EE095A-AEC3-5B0D-9D90-4E5FA327FF25}"/>
              </a:ext>
            </a:extLst>
          </p:cNvPr>
          <p:cNvSpPr/>
          <p:nvPr/>
        </p:nvSpPr>
        <p:spPr>
          <a:xfrm>
            <a:off x="9163050" y="4024346"/>
            <a:ext cx="0" cy="3415915"/>
          </a:xfrm>
          <a:prstGeom prst="line">
            <a:avLst/>
          </a:prstGeom>
          <a:ln w="38100" cap="flat">
            <a:solidFill>
              <a:srgbClr val="00CD8F"/>
            </a:solidFill>
            <a:prstDash val="solid"/>
            <a:headEnd type="none" w="sm" len="sm"/>
            <a:tailEnd type="none" w="sm" len="sm"/>
          </a:ln>
        </p:spPr>
        <p:txBody>
          <a:bodyPr/>
          <a:lstStyle/>
          <a:p>
            <a:endParaRPr lang="en-US"/>
          </a:p>
        </p:txBody>
      </p:sp>
      <p:pic>
        <p:nvPicPr>
          <p:cNvPr id="15" name="Picture 14">
            <a:extLst>
              <a:ext uri="{FF2B5EF4-FFF2-40B4-BE49-F238E27FC236}">
                <a16:creationId xmlns:a16="http://schemas.microsoft.com/office/drawing/2014/main" id="{F7622CF8-7FFC-1C10-41F2-71C05C04BC33}"/>
              </a:ext>
            </a:extLst>
          </p:cNvPr>
          <p:cNvPicPr>
            <a:picLocks noChangeAspect="1"/>
          </p:cNvPicPr>
          <p:nvPr/>
        </p:nvPicPr>
        <p:blipFill>
          <a:blip r:embed="rId3"/>
          <a:stretch>
            <a:fillRect/>
          </a:stretch>
        </p:blipFill>
        <p:spPr>
          <a:xfrm>
            <a:off x="9441329" y="3019441"/>
            <a:ext cx="7764463" cy="2834844"/>
          </a:xfrm>
          <a:prstGeom prst="rect">
            <a:avLst/>
          </a:prstGeom>
        </p:spPr>
      </p:pic>
      <p:pic>
        <p:nvPicPr>
          <p:cNvPr id="16" name="Picture 15">
            <a:extLst>
              <a:ext uri="{FF2B5EF4-FFF2-40B4-BE49-F238E27FC236}">
                <a16:creationId xmlns:a16="http://schemas.microsoft.com/office/drawing/2014/main" id="{FE908ED0-339E-4152-1810-FD43B091722B}"/>
              </a:ext>
            </a:extLst>
          </p:cNvPr>
          <p:cNvPicPr>
            <a:picLocks noChangeAspect="1"/>
          </p:cNvPicPr>
          <p:nvPr/>
        </p:nvPicPr>
        <p:blipFill>
          <a:blip r:embed="rId4"/>
          <a:stretch>
            <a:fillRect/>
          </a:stretch>
        </p:blipFill>
        <p:spPr>
          <a:xfrm>
            <a:off x="10820400" y="6101660"/>
            <a:ext cx="5296700" cy="3070915"/>
          </a:xfrm>
          <a:prstGeom prst="rect">
            <a:avLst/>
          </a:prstGeom>
        </p:spPr>
      </p:pic>
      <p:sp>
        <p:nvSpPr>
          <p:cNvPr id="9" name="Google Shape;185;g36ea56e4fe5_0_61">
            <a:extLst>
              <a:ext uri="{FF2B5EF4-FFF2-40B4-BE49-F238E27FC236}">
                <a16:creationId xmlns:a16="http://schemas.microsoft.com/office/drawing/2014/main" id="{F8DE0756-E8D3-9DFB-3E0F-2B89A185423C}"/>
              </a:ext>
            </a:extLst>
          </p:cNvPr>
          <p:cNvSpPr txBox="1"/>
          <p:nvPr/>
        </p:nvSpPr>
        <p:spPr>
          <a:xfrm>
            <a:off x="1028699" y="9592617"/>
            <a:ext cx="953100"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dirty="0">
                <a:solidFill>
                  <a:srgbClr val="000000"/>
                </a:solidFill>
                <a:latin typeface="Outfit"/>
                <a:ea typeface="Outfit"/>
                <a:cs typeface="Outfit"/>
                <a:sym typeface="Outfit"/>
              </a:rPr>
              <a:t>Pg: 32</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8023229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5C5AF-A399-0210-27BA-75DCF2F6933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1A6726A-6C8E-AF28-2152-8EC1A9C85BA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5917" r="-20140" b="-14557"/>
            </a:stretch>
          </a:blipFill>
        </p:spPr>
        <p:txBody>
          <a:bodyPr/>
          <a:lstStyle/>
          <a:p>
            <a:endParaRPr lang="en-US" dirty="0"/>
          </a:p>
        </p:txBody>
      </p:sp>
      <p:sp>
        <p:nvSpPr>
          <p:cNvPr id="3" name="TextBox 3">
            <a:extLst>
              <a:ext uri="{FF2B5EF4-FFF2-40B4-BE49-F238E27FC236}">
                <a16:creationId xmlns:a16="http://schemas.microsoft.com/office/drawing/2014/main" id="{5A73B058-ECB7-2EC9-3215-385627FB68EA}"/>
              </a:ext>
            </a:extLst>
          </p:cNvPr>
          <p:cNvSpPr txBox="1"/>
          <p:nvPr/>
        </p:nvSpPr>
        <p:spPr>
          <a:xfrm>
            <a:off x="1028700" y="4479925"/>
            <a:ext cx="13830300" cy="1164806"/>
          </a:xfrm>
          <a:prstGeom prst="rect">
            <a:avLst/>
          </a:prstGeom>
        </p:spPr>
        <p:txBody>
          <a:bodyPr wrap="square" lIns="0" tIns="0" rIns="0" bIns="0" rtlCol="0" anchor="t">
            <a:spAutoFit/>
          </a:bodyPr>
          <a:lstStyle/>
          <a:p>
            <a:pPr>
              <a:lnSpc>
                <a:spcPts val="9799"/>
              </a:lnSpc>
            </a:pPr>
            <a:r>
              <a:rPr lang="en-US" sz="6999" dirty="0">
                <a:solidFill>
                  <a:srgbClr val="FFFFFF"/>
                </a:solidFill>
                <a:latin typeface="Outfit"/>
                <a:ea typeface="Outfit"/>
                <a:cs typeface="Outfit"/>
                <a:sym typeface="Outfit"/>
              </a:rPr>
              <a:t>Section [05]: What is next?</a:t>
            </a:r>
          </a:p>
        </p:txBody>
      </p:sp>
      <p:sp>
        <p:nvSpPr>
          <p:cNvPr id="5" name="AutoShape 5">
            <a:extLst>
              <a:ext uri="{FF2B5EF4-FFF2-40B4-BE49-F238E27FC236}">
                <a16:creationId xmlns:a16="http://schemas.microsoft.com/office/drawing/2014/main" id="{3909B859-5F5B-CA23-237F-5B2C6C152956}"/>
              </a:ext>
            </a:extLst>
          </p:cNvPr>
          <p:cNvSpPr/>
          <p:nvPr/>
        </p:nvSpPr>
        <p:spPr>
          <a:xfrm>
            <a:off x="1028700" y="4271210"/>
            <a:ext cx="11361420" cy="0"/>
          </a:xfrm>
          <a:prstGeom prst="line">
            <a:avLst/>
          </a:prstGeom>
          <a:ln w="38100" cap="flat">
            <a:solidFill>
              <a:srgbClr val="FFFFFF"/>
            </a:solidFill>
            <a:prstDash val="solid"/>
            <a:headEnd type="none" w="sm" len="sm"/>
            <a:tailEnd type="none" w="sm" len="sm"/>
          </a:ln>
        </p:spPr>
        <p:txBody>
          <a:bodyPr/>
          <a:lstStyle/>
          <a:p>
            <a:endParaRPr lang="en-US" dirty="0"/>
          </a:p>
        </p:txBody>
      </p:sp>
      <p:sp>
        <p:nvSpPr>
          <p:cNvPr id="6" name="Freeform 6">
            <a:extLst>
              <a:ext uri="{FF2B5EF4-FFF2-40B4-BE49-F238E27FC236}">
                <a16:creationId xmlns:a16="http://schemas.microsoft.com/office/drawing/2014/main" id="{B9022F8A-531B-80AC-A10F-4F3BCAA1A75F}"/>
              </a:ext>
            </a:extLst>
          </p:cNvPr>
          <p:cNvSpPr/>
          <p:nvPr/>
        </p:nvSpPr>
        <p:spPr>
          <a:xfrm>
            <a:off x="15224028" y="312480"/>
            <a:ext cx="2035272" cy="716220"/>
          </a:xfrm>
          <a:custGeom>
            <a:avLst/>
            <a:gdLst/>
            <a:ahLst/>
            <a:cxnLst/>
            <a:rect l="l" t="t" r="r" b="b"/>
            <a:pathLst>
              <a:path w="2035272" h="716220">
                <a:moveTo>
                  <a:pt x="0" y="0"/>
                </a:moveTo>
                <a:lnTo>
                  <a:pt x="2035272" y="0"/>
                </a:lnTo>
                <a:lnTo>
                  <a:pt x="2035272" y="716220"/>
                </a:lnTo>
                <a:lnTo>
                  <a:pt x="0" y="716220"/>
                </a:lnTo>
                <a:lnTo>
                  <a:pt x="0" y="0"/>
                </a:lnTo>
                <a:close/>
              </a:path>
            </a:pathLst>
          </a:custGeom>
          <a:blipFill>
            <a:blip r:embed="rId3">
              <a:extLst>
                <a:ext uri="{96DAC541-7B7A-43D3-8B79-37D633B846F1}">
                  <asvg:svgBlip xmlns:asvg="http://schemas.microsoft.com/office/drawing/2016/SVG/main" r:embed="rId4"/>
                </a:ext>
              </a:extLst>
            </a:blip>
            <a:stretch>
              <a:fillRect l="-29718" t="-66107" r="-27809" b="-85571"/>
            </a:stretch>
          </a:blipFill>
        </p:spPr>
        <p:txBody>
          <a:bodyPr/>
          <a:lstStyle/>
          <a:p>
            <a:endParaRPr lang="en-US" dirty="0"/>
          </a:p>
        </p:txBody>
      </p:sp>
    </p:spTree>
    <p:extLst>
      <p:ext uri="{BB962C8B-B14F-4D97-AF65-F5344CB8AC3E}">
        <p14:creationId xmlns:p14="http://schemas.microsoft.com/office/powerpoint/2010/main" val="22365892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8F12C2-9E58-64F9-AFE6-70F1E08332B8}"/>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304EECF0-3B6E-A87D-FD88-D881E82F363B}"/>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6194445B-810B-DBF0-4A56-AE5468B9EB1D}"/>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D4D99F99-2434-38B9-8E68-2F1656245A33}"/>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10EF6437-BD50-B9F1-5C03-22EA159BAB08}"/>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5E1826BC-16A1-584D-6DED-07D4D8BBED76}"/>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EC2F7B16-EAE9-1BC3-92CC-EF8718C21578}"/>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8" name="TextBox 8">
            <a:extLst>
              <a:ext uri="{FF2B5EF4-FFF2-40B4-BE49-F238E27FC236}">
                <a16:creationId xmlns:a16="http://schemas.microsoft.com/office/drawing/2014/main" id="{C64B7F49-AC75-35DD-E41B-5423C06B0394}"/>
              </a:ext>
            </a:extLst>
          </p:cNvPr>
          <p:cNvSpPr txBox="1"/>
          <p:nvPr/>
        </p:nvSpPr>
        <p:spPr>
          <a:xfrm>
            <a:off x="1028700" y="1236622"/>
            <a:ext cx="7886700" cy="832023"/>
          </a:xfrm>
          <a:prstGeom prst="rect">
            <a:avLst/>
          </a:prstGeom>
        </p:spPr>
        <p:txBody>
          <a:bodyPr wrap="square" lIns="0" tIns="0" rIns="0" bIns="0" rtlCol="0" anchor="t">
            <a:spAutoFit/>
          </a:bodyPr>
          <a:lstStyle/>
          <a:p>
            <a:pPr>
              <a:lnSpc>
                <a:spcPts val="7000"/>
              </a:lnSpc>
            </a:pPr>
            <a:r>
              <a:rPr lang="en-US" sz="5000" b="1" dirty="0">
                <a:solidFill>
                  <a:srgbClr val="000000"/>
                </a:solidFill>
                <a:latin typeface="Outfit Bold"/>
                <a:ea typeface="Outfit Bold"/>
                <a:cs typeface="Outfit Bold"/>
                <a:sym typeface="Outfit Bold"/>
              </a:rPr>
              <a:t>Overview</a:t>
            </a:r>
          </a:p>
        </p:txBody>
      </p:sp>
      <p:sp>
        <p:nvSpPr>
          <p:cNvPr id="9" name="TextBox 9">
            <a:extLst>
              <a:ext uri="{FF2B5EF4-FFF2-40B4-BE49-F238E27FC236}">
                <a16:creationId xmlns:a16="http://schemas.microsoft.com/office/drawing/2014/main" id="{0C00BD22-56F6-08BD-3E9E-3C3B0C8A7B41}"/>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1" name="TextBox 11">
            <a:extLst>
              <a:ext uri="{FF2B5EF4-FFF2-40B4-BE49-F238E27FC236}">
                <a16:creationId xmlns:a16="http://schemas.microsoft.com/office/drawing/2014/main" id="{B4167E2C-8BDB-5E30-1FFD-815C9ED32864}"/>
              </a:ext>
            </a:extLst>
          </p:cNvPr>
          <p:cNvSpPr txBox="1"/>
          <p:nvPr/>
        </p:nvSpPr>
        <p:spPr>
          <a:xfrm>
            <a:off x="1028700" y="441961"/>
            <a:ext cx="24765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What is next?</a:t>
            </a:r>
          </a:p>
        </p:txBody>
      </p:sp>
      <p:sp>
        <p:nvSpPr>
          <p:cNvPr id="12" name="TextBox 12">
            <a:extLst>
              <a:ext uri="{FF2B5EF4-FFF2-40B4-BE49-F238E27FC236}">
                <a16:creationId xmlns:a16="http://schemas.microsoft.com/office/drawing/2014/main" id="{DA205AE8-AB25-DA0E-DEF3-024721A2647C}"/>
              </a:ext>
            </a:extLst>
          </p:cNvPr>
          <p:cNvSpPr txBox="1"/>
          <p:nvPr/>
        </p:nvSpPr>
        <p:spPr>
          <a:xfrm>
            <a:off x="1028700" y="3860364"/>
            <a:ext cx="14135100" cy="2954655"/>
          </a:xfrm>
          <a:prstGeom prst="rect">
            <a:avLst/>
          </a:prstGeom>
        </p:spPr>
        <p:txBody>
          <a:bodyPr wrap="square" lIns="0" tIns="0" rIns="0" bIns="0" rtlCol="0" anchor="t">
            <a:spAutoFit/>
          </a:bodyPr>
          <a:lstStyle/>
          <a:p>
            <a:pPr marL="457200" indent="-457200">
              <a:buFont typeface="+mj-lt"/>
              <a:buAutoNum type="arabicPeriod"/>
            </a:pPr>
            <a:r>
              <a:rPr lang="en-US" sz="2400" b="1" dirty="0">
                <a:solidFill>
                  <a:srgbClr val="000000"/>
                </a:solidFill>
                <a:latin typeface="Outfit"/>
                <a:ea typeface="Outfit"/>
                <a:cs typeface="Outfit"/>
                <a:sym typeface="Outfit"/>
              </a:rPr>
              <a:t>Study causal evidence from reliable scientific research</a:t>
            </a:r>
          </a:p>
          <a:p>
            <a:pPr marL="800100" lvl="1" indent="-342900">
              <a:buFont typeface="Symbol" panose="05050102010706020507" pitchFamily="18" charset="2"/>
              <a:buChar char="Þ"/>
            </a:pPr>
            <a:r>
              <a:rPr lang="en-US" sz="2400" dirty="0">
                <a:solidFill>
                  <a:srgbClr val="000000"/>
                </a:solidFill>
                <a:latin typeface="Outfit"/>
                <a:ea typeface="Outfit"/>
                <a:cs typeface="Outfit"/>
                <a:sym typeface="Outfit"/>
              </a:rPr>
              <a:t>Acquire awareness of potential of GenAI, limitations and dangers</a:t>
            </a:r>
          </a:p>
          <a:p>
            <a:pPr marL="800100" lvl="1" indent="-342900">
              <a:buFont typeface="Symbol" panose="05050102010706020507" pitchFamily="18" charset="2"/>
              <a:buChar char="Þ"/>
            </a:pPr>
            <a:endParaRPr lang="en-US" sz="2400" dirty="0">
              <a:solidFill>
                <a:srgbClr val="000000"/>
              </a:solidFill>
              <a:latin typeface="Outfit"/>
              <a:ea typeface="Outfit"/>
              <a:cs typeface="Outfit"/>
              <a:sym typeface="Outfit"/>
            </a:endParaRPr>
          </a:p>
          <a:p>
            <a:pPr marL="457200" indent="-457200">
              <a:buFont typeface="+mj-lt"/>
              <a:buAutoNum type="arabicPeriod"/>
            </a:pPr>
            <a:r>
              <a:rPr lang="en-US" sz="2400" b="1" dirty="0">
                <a:solidFill>
                  <a:srgbClr val="000000"/>
                </a:solidFill>
                <a:latin typeface="Outfit"/>
                <a:ea typeface="Outfit"/>
                <a:cs typeface="Outfit"/>
                <a:sym typeface="Outfit"/>
              </a:rPr>
              <a:t>Use A/B testing and Causal Forest to measure the effect and optimize</a:t>
            </a:r>
          </a:p>
          <a:p>
            <a:pPr marL="457200" indent="-457200">
              <a:buFont typeface="+mj-lt"/>
              <a:buAutoNum type="arabicPeriod"/>
            </a:pPr>
            <a:endParaRPr lang="en-US" sz="2400" dirty="0">
              <a:solidFill>
                <a:srgbClr val="000000"/>
              </a:solidFill>
              <a:latin typeface="Outfit"/>
              <a:ea typeface="Outfit"/>
              <a:cs typeface="Outfit"/>
              <a:sym typeface="Outfit"/>
            </a:endParaRPr>
          </a:p>
          <a:p>
            <a:pPr marL="457200" indent="-457200">
              <a:buFont typeface="+mj-lt"/>
              <a:buAutoNum type="arabicPeriod"/>
            </a:pPr>
            <a:r>
              <a:rPr lang="en-US" sz="2400" b="1" dirty="0">
                <a:solidFill>
                  <a:srgbClr val="000000"/>
                </a:solidFill>
                <a:latin typeface="Outfit"/>
                <a:ea typeface="Outfit"/>
                <a:cs typeface="Outfit"/>
                <a:sym typeface="Outfit"/>
              </a:rPr>
              <a:t>Reflect on the potential impact and how the right metrics to measure before deployment of GenAI</a:t>
            </a:r>
          </a:p>
          <a:p>
            <a:pPr marL="800100" lvl="1" indent="-342900">
              <a:buFont typeface="Symbol" panose="05050102010706020507" pitchFamily="18" charset="2"/>
              <a:buChar char="Þ"/>
            </a:pPr>
            <a:r>
              <a:rPr lang="en-US" sz="2400" dirty="0">
                <a:solidFill>
                  <a:srgbClr val="000000"/>
                </a:solidFill>
                <a:latin typeface="Outfit"/>
                <a:ea typeface="Outfit"/>
                <a:cs typeface="Outfit"/>
                <a:sym typeface="Outfit"/>
              </a:rPr>
              <a:t>What can go wrong (Type III error)?</a:t>
            </a:r>
          </a:p>
          <a:p>
            <a:pPr marL="457200" indent="-457200">
              <a:buFont typeface="+mj-lt"/>
              <a:buAutoNum type="arabicPeriod"/>
            </a:pPr>
            <a:endParaRPr lang="en-US" sz="2400" dirty="0">
              <a:solidFill>
                <a:srgbClr val="000000"/>
              </a:solidFill>
              <a:latin typeface="Outfit"/>
              <a:ea typeface="Outfit"/>
              <a:cs typeface="Outfit"/>
              <a:sym typeface="Outfit"/>
            </a:endParaRPr>
          </a:p>
        </p:txBody>
      </p:sp>
      <p:sp>
        <p:nvSpPr>
          <p:cNvPr id="10" name="Google Shape;185;g36ea56e4fe5_0_61">
            <a:extLst>
              <a:ext uri="{FF2B5EF4-FFF2-40B4-BE49-F238E27FC236}">
                <a16:creationId xmlns:a16="http://schemas.microsoft.com/office/drawing/2014/main" id="{B9651DA7-964E-7833-EA47-31350F736D94}"/>
              </a:ext>
            </a:extLst>
          </p:cNvPr>
          <p:cNvSpPr txBox="1"/>
          <p:nvPr/>
        </p:nvSpPr>
        <p:spPr>
          <a:xfrm>
            <a:off x="1028700" y="9552130"/>
            <a:ext cx="953100"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dirty="0">
                <a:solidFill>
                  <a:srgbClr val="000000"/>
                </a:solidFill>
                <a:latin typeface="Outfit"/>
                <a:ea typeface="Outfit"/>
                <a:cs typeface="Outfit"/>
                <a:sym typeface="Outfit"/>
              </a:rPr>
              <a:t>Pg: 34</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6071908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84516-73EB-66A8-025E-938F67D1A848}"/>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8F6FE42A-302C-D762-364F-6F5759525F51}"/>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89C3C89D-54FC-739E-D90C-7EA35D41E305}"/>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AC26F560-0CAB-0848-1E3F-A454E123D32E}"/>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9EA00C1B-4E88-DE47-9487-D666AA5708CA}"/>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11DFB32C-3245-328A-84A5-21F50E54C6C3}"/>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4B44F552-AE2F-CE86-E0A4-CF9B5DCE1980}"/>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8" name="TextBox 8">
            <a:extLst>
              <a:ext uri="{FF2B5EF4-FFF2-40B4-BE49-F238E27FC236}">
                <a16:creationId xmlns:a16="http://schemas.microsoft.com/office/drawing/2014/main" id="{27FD1DAF-290B-C48B-C054-FDDAAA224CF0}"/>
              </a:ext>
            </a:extLst>
          </p:cNvPr>
          <p:cNvSpPr txBox="1"/>
          <p:nvPr/>
        </p:nvSpPr>
        <p:spPr>
          <a:xfrm>
            <a:off x="1028700" y="1236622"/>
            <a:ext cx="10858500" cy="832023"/>
          </a:xfrm>
          <a:prstGeom prst="rect">
            <a:avLst/>
          </a:prstGeom>
        </p:spPr>
        <p:txBody>
          <a:bodyPr wrap="square" lIns="0" tIns="0" rIns="0" bIns="0" rtlCol="0" anchor="t">
            <a:spAutoFit/>
          </a:bodyPr>
          <a:lstStyle/>
          <a:p>
            <a:pPr>
              <a:lnSpc>
                <a:spcPts val="7000"/>
              </a:lnSpc>
            </a:pPr>
            <a:r>
              <a:rPr lang="en-US" sz="5000" b="1" dirty="0">
                <a:solidFill>
                  <a:srgbClr val="000000"/>
                </a:solidFill>
                <a:latin typeface="Outfit Bold"/>
                <a:ea typeface="Outfit Bold"/>
                <a:cs typeface="Outfit Bold"/>
                <a:sym typeface="Outfit Bold"/>
              </a:rPr>
              <a:t>My forthcoming book with </a:t>
            </a:r>
            <a:r>
              <a:rPr lang="en-US" sz="5000" b="1" dirty="0" err="1">
                <a:solidFill>
                  <a:srgbClr val="000000"/>
                </a:solidFill>
                <a:latin typeface="Outfit Bold"/>
                <a:ea typeface="Outfit Bold"/>
                <a:cs typeface="Outfit Bold"/>
                <a:sym typeface="Outfit Bold"/>
              </a:rPr>
              <a:t>Packt</a:t>
            </a:r>
            <a:endParaRPr lang="en-US" sz="5000" b="1" dirty="0">
              <a:solidFill>
                <a:srgbClr val="000000"/>
              </a:solidFill>
              <a:latin typeface="Outfit Bold"/>
              <a:ea typeface="Outfit Bold"/>
              <a:cs typeface="Outfit Bold"/>
              <a:sym typeface="Outfit Bold"/>
            </a:endParaRPr>
          </a:p>
        </p:txBody>
      </p:sp>
      <p:sp>
        <p:nvSpPr>
          <p:cNvPr id="9" name="TextBox 9">
            <a:extLst>
              <a:ext uri="{FF2B5EF4-FFF2-40B4-BE49-F238E27FC236}">
                <a16:creationId xmlns:a16="http://schemas.microsoft.com/office/drawing/2014/main" id="{571B6577-19D4-3487-6964-324599FDE4F0}"/>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1" name="TextBox 11">
            <a:extLst>
              <a:ext uri="{FF2B5EF4-FFF2-40B4-BE49-F238E27FC236}">
                <a16:creationId xmlns:a16="http://schemas.microsoft.com/office/drawing/2014/main" id="{409693E7-7DBA-57E2-6013-8A2A7D7C12B8}"/>
              </a:ext>
            </a:extLst>
          </p:cNvPr>
          <p:cNvSpPr txBox="1"/>
          <p:nvPr/>
        </p:nvSpPr>
        <p:spPr>
          <a:xfrm>
            <a:off x="1028700" y="441961"/>
            <a:ext cx="24765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What is next?</a:t>
            </a:r>
          </a:p>
        </p:txBody>
      </p:sp>
      <p:pic>
        <p:nvPicPr>
          <p:cNvPr id="16" name="Picture 15">
            <a:extLst>
              <a:ext uri="{FF2B5EF4-FFF2-40B4-BE49-F238E27FC236}">
                <a16:creationId xmlns:a16="http://schemas.microsoft.com/office/drawing/2014/main" id="{FA2C9C14-9BB9-564B-FAE8-17751BC58AB4}"/>
              </a:ext>
            </a:extLst>
          </p:cNvPr>
          <p:cNvPicPr>
            <a:picLocks noChangeAspect="1"/>
          </p:cNvPicPr>
          <p:nvPr/>
        </p:nvPicPr>
        <p:blipFill>
          <a:blip r:embed="rId3"/>
          <a:stretch>
            <a:fillRect/>
          </a:stretch>
        </p:blipFill>
        <p:spPr>
          <a:xfrm>
            <a:off x="1028700" y="2287312"/>
            <a:ext cx="11035472" cy="6806550"/>
          </a:xfrm>
          <a:prstGeom prst="rect">
            <a:avLst/>
          </a:prstGeom>
        </p:spPr>
      </p:pic>
      <p:sp>
        <p:nvSpPr>
          <p:cNvPr id="13" name="TextBox 12">
            <a:extLst>
              <a:ext uri="{FF2B5EF4-FFF2-40B4-BE49-F238E27FC236}">
                <a16:creationId xmlns:a16="http://schemas.microsoft.com/office/drawing/2014/main" id="{EE6EF945-DFFF-770F-0010-55E71C38E87A}"/>
              </a:ext>
            </a:extLst>
          </p:cNvPr>
          <p:cNvSpPr txBox="1"/>
          <p:nvPr/>
        </p:nvSpPr>
        <p:spPr>
          <a:xfrm>
            <a:off x="12243837" y="2476500"/>
            <a:ext cx="4991100" cy="646331"/>
          </a:xfrm>
          <a:prstGeom prst="rect">
            <a:avLst/>
          </a:prstGeom>
          <a:noFill/>
        </p:spPr>
        <p:txBody>
          <a:bodyPr wrap="square">
            <a:spAutoFit/>
          </a:bodyPr>
          <a:lstStyle/>
          <a:p>
            <a:r>
              <a:rPr lang="en-CH" sz="3600" b="1" dirty="0" err="1"/>
              <a:t>quentingallea.com</a:t>
            </a:r>
            <a:r>
              <a:rPr lang="en-CH" sz="3600" b="1" dirty="0"/>
              <a:t>/book</a:t>
            </a:r>
          </a:p>
        </p:txBody>
      </p:sp>
      <p:pic>
        <p:nvPicPr>
          <p:cNvPr id="15" name="Picture 14" descr="A qr code with a white background&#10;&#10;AI-generated content may be incorrect.">
            <a:extLst>
              <a:ext uri="{FF2B5EF4-FFF2-40B4-BE49-F238E27FC236}">
                <a16:creationId xmlns:a16="http://schemas.microsoft.com/office/drawing/2014/main" id="{D53E8489-B849-6F1E-4D6E-C0B9AB176F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47813" y="3633444"/>
            <a:ext cx="4114286" cy="4114286"/>
          </a:xfrm>
          <a:prstGeom prst="rect">
            <a:avLst/>
          </a:prstGeom>
        </p:spPr>
      </p:pic>
      <p:sp>
        <p:nvSpPr>
          <p:cNvPr id="10" name="Google Shape;185;g36ea56e4fe5_0_61">
            <a:extLst>
              <a:ext uri="{FF2B5EF4-FFF2-40B4-BE49-F238E27FC236}">
                <a16:creationId xmlns:a16="http://schemas.microsoft.com/office/drawing/2014/main" id="{9EBAA012-EB9F-F7A4-22F8-6E6FFC4FC79F}"/>
              </a:ext>
            </a:extLst>
          </p:cNvPr>
          <p:cNvSpPr txBox="1"/>
          <p:nvPr/>
        </p:nvSpPr>
        <p:spPr>
          <a:xfrm>
            <a:off x="1028700" y="9552130"/>
            <a:ext cx="953100"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dirty="0">
                <a:solidFill>
                  <a:srgbClr val="000000"/>
                </a:solidFill>
                <a:latin typeface="Outfit"/>
                <a:ea typeface="Outfit"/>
                <a:cs typeface="Outfit"/>
                <a:sym typeface="Outfit"/>
              </a:rPr>
              <a:t>Pg: 35</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9442491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0B3CD0E6-C8C3-2CD6-A787-76F1779A3473}"/>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6163A668-2CE0-4584-4C0A-8E6C058093E9}"/>
              </a:ext>
            </a:extLst>
          </p:cNvPr>
          <p:cNvSpPr/>
          <p:nvPr/>
        </p:nvSpPr>
        <p:spPr>
          <a:xfrm>
            <a:off x="1028700" y="1028700"/>
            <a:ext cx="16230600" cy="0"/>
          </a:xfrm>
          <a:prstGeom prst="line">
            <a:avLst/>
          </a:prstGeom>
          <a:ln w="38100" cap="flat">
            <a:solidFill>
              <a:srgbClr val="FFFFFF"/>
            </a:solidFill>
            <a:prstDash val="solid"/>
            <a:headEnd type="none" w="sm" len="sm"/>
            <a:tailEnd type="none" w="sm" len="sm"/>
          </a:ln>
        </p:spPr>
        <p:txBody>
          <a:bodyPr/>
          <a:lstStyle/>
          <a:p>
            <a:endParaRPr lang="en-US"/>
          </a:p>
        </p:txBody>
      </p:sp>
      <p:sp>
        <p:nvSpPr>
          <p:cNvPr id="3" name="AutoShape 3">
            <a:extLst>
              <a:ext uri="{FF2B5EF4-FFF2-40B4-BE49-F238E27FC236}">
                <a16:creationId xmlns:a16="http://schemas.microsoft.com/office/drawing/2014/main" id="{817C22C5-BF53-84C2-9611-7481A987DDD3}"/>
              </a:ext>
            </a:extLst>
          </p:cNvPr>
          <p:cNvSpPr/>
          <p:nvPr/>
        </p:nvSpPr>
        <p:spPr>
          <a:xfrm>
            <a:off x="1028700" y="9277350"/>
            <a:ext cx="16230600"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4" name="Group 4">
            <a:extLst>
              <a:ext uri="{FF2B5EF4-FFF2-40B4-BE49-F238E27FC236}">
                <a16:creationId xmlns:a16="http://schemas.microsoft.com/office/drawing/2014/main" id="{D17A217E-7DD7-0F89-ED2F-5F2B9EEB3EA5}"/>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1DDD7336-DE97-CFD5-1389-20891B32EE76}"/>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a:p>
          </p:txBody>
        </p:sp>
        <p:sp>
          <p:nvSpPr>
            <p:cNvPr id="6" name="Freeform 6">
              <a:extLst>
                <a:ext uri="{FF2B5EF4-FFF2-40B4-BE49-F238E27FC236}">
                  <a16:creationId xmlns:a16="http://schemas.microsoft.com/office/drawing/2014/main" id="{E3C61396-131B-7FE7-64DC-518B0CFD9516}"/>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a:p>
          </p:txBody>
        </p:sp>
        <p:sp>
          <p:nvSpPr>
            <p:cNvPr id="7" name="Freeform 7">
              <a:extLst>
                <a:ext uri="{FF2B5EF4-FFF2-40B4-BE49-F238E27FC236}">
                  <a16:creationId xmlns:a16="http://schemas.microsoft.com/office/drawing/2014/main" id="{AB4DD2F3-C584-41CF-24A1-20179A3C3B96}"/>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a:p>
          </p:txBody>
        </p:sp>
      </p:grpSp>
      <p:sp>
        <p:nvSpPr>
          <p:cNvPr id="8" name="TextBox 8">
            <a:extLst>
              <a:ext uri="{FF2B5EF4-FFF2-40B4-BE49-F238E27FC236}">
                <a16:creationId xmlns:a16="http://schemas.microsoft.com/office/drawing/2014/main" id="{0A179149-E8EA-69BD-39DE-193AEC445AC7}"/>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a:solidFill>
                  <a:srgbClr val="F97141"/>
                </a:solidFill>
                <a:latin typeface="Outfit Bold"/>
                <a:ea typeface="Outfit Bold"/>
                <a:cs typeface="Outfit Bold"/>
                <a:sym typeface="Outfit Bold"/>
              </a:rPr>
              <a:t>&gt;</a:t>
            </a:r>
          </a:p>
        </p:txBody>
      </p:sp>
      <p:sp>
        <p:nvSpPr>
          <p:cNvPr id="10" name="TextBox 10">
            <a:extLst>
              <a:ext uri="{FF2B5EF4-FFF2-40B4-BE49-F238E27FC236}">
                <a16:creationId xmlns:a16="http://schemas.microsoft.com/office/drawing/2014/main" id="{295C64D6-513F-245E-29B1-7038C691AC60}"/>
              </a:ext>
            </a:extLst>
          </p:cNvPr>
          <p:cNvSpPr txBox="1"/>
          <p:nvPr/>
        </p:nvSpPr>
        <p:spPr>
          <a:xfrm>
            <a:off x="1028700" y="426064"/>
            <a:ext cx="4076700" cy="403252"/>
          </a:xfrm>
          <a:prstGeom prst="rect">
            <a:avLst/>
          </a:prstGeom>
        </p:spPr>
        <p:txBody>
          <a:bodyPr wrap="square" lIns="0" tIns="0" rIns="0" bIns="0" rtlCol="0" anchor="t">
            <a:spAutoFit/>
          </a:bodyPr>
          <a:lstStyle/>
          <a:p>
            <a:pPr>
              <a:lnSpc>
                <a:spcPts val="3359"/>
              </a:lnSpc>
            </a:pPr>
            <a:r>
              <a:rPr lang="en-US" sz="2400" dirty="0">
                <a:solidFill>
                  <a:schemeClr val="bg1"/>
                </a:solidFill>
                <a:latin typeface="Outfit"/>
                <a:ea typeface="Outfit"/>
                <a:cs typeface="Outfit"/>
                <a:sym typeface="Outfit"/>
              </a:rPr>
              <a:t>What is next?</a:t>
            </a:r>
          </a:p>
        </p:txBody>
      </p:sp>
      <p:sp>
        <p:nvSpPr>
          <p:cNvPr id="11" name="TextBox 11">
            <a:extLst>
              <a:ext uri="{FF2B5EF4-FFF2-40B4-BE49-F238E27FC236}">
                <a16:creationId xmlns:a16="http://schemas.microsoft.com/office/drawing/2014/main" id="{C71A75CC-9A3B-F4B2-3053-8B3454BF18B4}"/>
              </a:ext>
            </a:extLst>
          </p:cNvPr>
          <p:cNvSpPr txBox="1"/>
          <p:nvPr/>
        </p:nvSpPr>
        <p:spPr>
          <a:xfrm>
            <a:off x="1028700" y="1236622"/>
            <a:ext cx="15049500" cy="832023"/>
          </a:xfrm>
          <a:prstGeom prst="rect">
            <a:avLst/>
          </a:prstGeom>
        </p:spPr>
        <p:txBody>
          <a:bodyPr wrap="square" lIns="0" tIns="0" rIns="0" bIns="0" rtlCol="0" anchor="t">
            <a:spAutoFit/>
          </a:bodyPr>
          <a:lstStyle/>
          <a:p>
            <a:pPr>
              <a:lnSpc>
                <a:spcPts val="7000"/>
              </a:lnSpc>
            </a:pPr>
            <a:r>
              <a:rPr lang="en-US" sz="5000" b="1" dirty="0">
                <a:solidFill>
                  <a:srgbClr val="FFFFFF"/>
                </a:solidFill>
                <a:latin typeface="Outfit Bold"/>
                <a:ea typeface="Outfit Bold"/>
                <a:cs typeface="Outfit Bold"/>
                <a:sym typeface="Outfit Bold"/>
              </a:rPr>
              <a:t>Free online resources</a:t>
            </a:r>
          </a:p>
        </p:txBody>
      </p:sp>
      <p:sp>
        <p:nvSpPr>
          <p:cNvPr id="12" name="TextBox 12">
            <a:extLst>
              <a:ext uri="{FF2B5EF4-FFF2-40B4-BE49-F238E27FC236}">
                <a16:creationId xmlns:a16="http://schemas.microsoft.com/office/drawing/2014/main" id="{2AB27BFF-F30E-A517-1B3F-9EA42C232865}"/>
              </a:ext>
            </a:extLst>
          </p:cNvPr>
          <p:cNvSpPr txBox="1"/>
          <p:nvPr/>
        </p:nvSpPr>
        <p:spPr>
          <a:xfrm>
            <a:off x="1028700" y="2714466"/>
            <a:ext cx="11336978" cy="5635453"/>
          </a:xfrm>
          <a:prstGeom prst="rect">
            <a:avLst/>
          </a:prstGeom>
        </p:spPr>
        <p:txBody>
          <a:bodyPr lIns="0" tIns="0" rIns="0" bIns="0" rtlCol="0" anchor="t">
            <a:spAutoFit/>
          </a:bodyPr>
          <a:lstStyle/>
          <a:p>
            <a:pPr algn="l">
              <a:lnSpc>
                <a:spcPts val="3359"/>
              </a:lnSpc>
            </a:pPr>
            <a:r>
              <a:rPr lang="en-US" sz="2400" b="1" dirty="0">
                <a:solidFill>
                  <a:schemeClr val="bg1"/>
                </a:solidFill>
                <a:latin typeface="Outfit Bold"/>
                <a:ea typeface="Outfit Bold"/>
                <a:cs typeface="Outfit Bold"/>
                <a:sym typeface="Outfit Bold"/>
              </a:rPr>
              <a:t>How to learn Causal Inference on Your Own for Free</a:t>
            </a:r>
          </a:p>
          <a:p>
            <a:pPr marL="342900" indent="-342900">
              <a:lnSpc>
                <a:spcPts val="3359"/>
              </a:lnSpc>
              <a:buFont typeface="Arial" panose="020B0604020202020204" pitchFamily="34" charset="0"/>
              <a:buChar char="•"/>
            </a:pPr>
            <a:r>
              <a:rPr lang="en-US" sz="2400" dirty="0">
                <a:solidFill>
                  <a:schemeClr val="bg1"/>
                </a:solidFill>
                <a:latin typeface="Outfit" panose="020B0604020202020204" charset="0"/>
                <a:ea typeface="Outfit"/>
                <a:cs typeface="Outfit"/>
                <a:sym typeface="Outfit"/>
                <a:hlinkClick r:id="rId3">
                  <a:extLst>
                    <a:ext uri="{A12FA001-AC4F-418D-AE19-62706E023703}">
                      <ahyp:hlinkClr xmlns:ahyp="http://schemas.microsoft.com/office/drawing/2018/hyperlinkcolor" val="tx"/>
                    </a:ext>
                  </a:extLst>
                </a:hlinkClick>
              </a:rPr>
              <a:t>https://</a:t>
            </a:r>
            <a:r>
              <a:rPr lang="en-US" sz="2400" dirty="0" err="1">
                <a:solidFill>
                  <a:schemeClr val="bg1"/>
                </a:solidFill>
                <a:latin typeface="Outfit" panose="020B0604020202020204" charset="0"/>
                <a:ea typeface="Outfit"/>
                <a:cs typeface="Outfit"/>
                <a:sym typeface="Outfit"/>
                <a:hlinkClick r:id="rId3">
                  <a:extLst>
                    <a:ext uri="{A12FA001-AC4F-418D-AE19-62706E023703}">
                      <ahyp:hlinkClr xmlns:ahyp="http://schemas.microsoft.com/office/drawing/2018/hyperlinkcolor" val="tx"/>
                    </a:ext>
                  </a:extLst>
                </a:hlinkClick>
              </a:rPr>
              <a:t>medium.com</a:t>
            </a:r>
            <a:r>
              <a:rPr lang="en-US" sz="2400" dirty="0">
                <a:solidFill>
                  <a:schemeClr val="bg1"/>
                </a:solidFill>
                <a:latin typeface="Outfit" panose="020B0604020202020204" charset="0"/>
                <a:ea typeface="Outfit"/>
                <a:cs typeface="Outfit"/>
                <a:sym typeface="Outfit"/>
                <a:hlinkClick r:id="rId3">
                  <a:extLst>
                    <a:ext uri="{A12FA001-AC4F-418D-AE19-62706E023703}">
                      <ahyp:hlinkClr xmlns:ahyp="http://schemas.microsoft.com/office/drawing/2018/hyperlinkcolor" val="tx"/>
                    </a:ext>
                  </a:extLst>
                </a:hlinkClick>
              </a:rPr>
              <a:t>/towards-data-science/how-to-learn-causal-inference-on-your-own-for-free-</a:t>
            </a:r>
            <a:r>
              <a:rPr lang="en-US" sz="2400" dirty="0" err="1">
                <a:solidFill>
                  <a:schemeClr val="bg1"/>
                </a:solidFill>
                <a:latin typeface="Outfit" panose="020B0604020202020204" charset="0"/>
                <a:ea typeface="Outfit"/>
                <a:cs typeface="Outfit"/>
                <a:sym typeface="Outfit"/>
                <a:hlinkClick r:id="rId3">
                  <a:extLst>
                    <a:ext uri="{A12FA001-AC4F-418D-AE19-62706E023703}">
                      <ahyp:hlinkClr xmlns:ahyp="http://schemas.microsoft.com/office/drawing/2018/hyperlinkcolor" val="tx"/>
                    </a:ext>
                  </a:extLst>
                </a:hlinkClick>
              </a:rPr>
              <a:t>98503abc0a06</a:t>
            </a:r>
            <a:endParaRPr lang="en-US" sz="2400" dirty="0">
              <a:solidFill>
                <a:schemeClr val="bg1"/>
              </a:solidFill>
              <a:latin typeface="Outfit" panose="020B0604020202020204" charset="0"/>
              <a:ea typeface="Outfit"/>
              <a:cs typeface="Outfit"/>
              <a:sym typeface="Outfit"/>
            </a:endParaRPr>
          </a:p>
          <a:p>
            <a:pPr>
              <a:lnSpc>
                <a:spcPts val="3359"/>
              </a:lnSpc>
            </a:pPr>
            <a:endParaRPr lang="en-US" sz="2400" dirty="0">
              <a:solidFill>
                <a:srgbClr val="FFFFFF"/>
              </a:solidFill>
              <a:latin typeface="Outfit" panose="020B0604020202020204" charset="0"/>
              <a:ea typeface="Outfit"/>
              <a:cs typeface="Outfit"/>
              <a:sym typeface="Outfit"/>
            </a:endParaRPr>
          </a:p>
          <a:p>
            <a:pPr>
              <a:lnSpc>
                <a:spcPts val="3359"/>
              </a:lnSpc>
            </a:pPr>
            <a:r>
              <a:rPr lang="en-US" sz="2400" b="1" dirty="0">
                <a:solidFill>
                  <a:srgbClr val="FFFFFF"/>
                </a:solidFill>
                <a:latin typeface="Outfit" panose="020B0604020202020204" charset="0"/>
                <a:ea typeface="Outfit"/>
                <a:cs typeface="Outfit"/>
                <a:sym typeface="Outfit"/>
              </a:rPr>
              <a:t>Understanding Causal Trees</a:t>
            </a:r>
          </a:p>
          <a:p>
            <a:pPr marL="342900" indent="-342900">
              <a:lnSpc>
                <a:spcPts val="3359"/>
              </a:lnSpc>
              <a:buFont typeface="Arial" panose="020B0604020202020204" pitchFamily="34" charset="0"/>
              <a:buChar char="•"/>
            </a:pPr>
            <a:r>
              <a:rPr lang="en-US" sz="2400" dirty="0">
                <a:solidFill>
                  <a:schemeClr val="bg1"/>
                </a:solidFill>
                <a:latin typeface="Outfit" panose="020B0604020202020204" charset="0"/>
                <a:ea typeface="Outfit"/>
                <a:cs typeface="Outfit"/>
                <a:sym typeface="Outfit"/>
                <a:hlinkClick r:id="rId4">
                  <a:extLst>
                    <a:ext uri="{A12FA001-AC4F-418D-AE19-62706E023703}">
                      <ahyp:hlinkClr xmlns:ahyp="http://schemas.microsoft.com/office/drawing/2018/hyperlinkcolor" val="tx"/>
                    </a:ext>
                  </a:extLst>
                </a:hlinkClick>
              </a:rPr>
              <a:t>https://</a:t>
            </a:r>
            <a:r>
              <a:rPr lang="en-US" sz="2400" dirty="0" err="1">
                <a:solidFill>
                  <a:schemeClr val="bg1"/>
                </a:solidFill>
                <a:latin typeface="Outfit" panose="020B0604020202020204" charset="0"/>
                <a:ea typeface="Outfit"/>
                <a:cs typeface="Outfit"/>
                <a:sym typeface="Outfit"/>
                <a:hlinkClick r:id="rId4">
                  <a:extLst>
                    <a:ext uri="{A12FA001-AC4F-418D-AE19-62706E023703}">
                      <ahyp:hlinkClr xmlns:ahyp="http://schemas.microsoft.com/office/drawing/2018/hyperlinkcolor" val="tx"/>
                    </a:ext>
                  </a:extLst>
                </a:hlinkClick>
              </a:rPr>
              <a:t>medium.com</a:t>
            </a:r>
            <a:r>
              <a:rPr lang="en-US" sz="2400" dirty="0">
                <a:solidFill>
                  <a:schemeClr val="bg1"/>
                </a:solidFill>
                <a:latin typeface="Outfit" panose="020B0604020202020204" charset="0"/>
                <a:ea typeface="Outfit"/>
                <a:cs typeface="Outfit"/>
                <a:sym typeface="Outfit"/>
                <a:hlinkClick r:id="rId4">
                  <a:extLst>
                    <a:ext uri="{A12FA001-AC4F-418D-AE19-62706E023703}">
                      <ahyp:hlinkClr xmlns:ahyp="http://schemas.microsoft.com/office/drawing/2018/hyperlinkcolor" val="tx"/>
                    </a:ext>
                  </a:extLst>
                </a:hlinkClick>
              </a:rPr>
              <a:t>/data-science/understanding-causal-trees-920177462149</a:t>
            </a:r>
            <a:endParaRPr lang="en-US" sz="2400" dirty="0">
              <a:solidFill>
                <a:schemeClr val="bg1"/>
              </a:solidFill>
              <a:latin typeface="Outfit" panose="020B0604020202020204" charset="0"/>
              <a:ea typeface="Outfit"/>
              <a:cs typeface="Outfit"/>
              <a:sym typeface="Outfit"/>
            </a:endParaRPr>
          </a:p>
          <a:p>
            <a:pPr>
              <a:lnSpc>
                <a:spcPts val="3359"/>
              </a:lnSpc>
            </a:pPr>
            <a:endParaRPr lang="en-US" sz="2400" dirty="0">
              <a:solidFill>
                <a:srgbClr val="FFFFFF"/>
              </a:solidFill>
              <a:latin typeface="Outfit" panose="020B0604020202020204" charset="0"/>
              <a:ea typeface="Outfit"/>
              <a:cs typeface="Outfit"/>
              <a:sym typeface="Outfit"/>
            </a:endParaRPr>
          </a:p>
          <a:p>
            <a:pPr>
              <a:lnSpc>
                <a:spcPts val="3359"/>
              </a:lnSpc>
            </a:pPr>
            <a:r>
              <a:rPr lang="en-US" sz="2400" b="1" dirty="0">
                <a:solidFill>
                  <a:schemeClr val="bg1"/>
                </a:solidFill>
                <a:latin typeface="Outfit" panose="020B0604020202020204" charset="0"/>
                <a:ea typeface="Outfit"/>
                <a:cs typeface="Outfit"/>
                <a:sym typeface="Outfit"/>
              </a:rPr>
              <a:t>Machine Learning &amp; Causal Inference: A Short Course</a:t>
            </a:r>
          </a:p>
          <a:p>
            <a:pPr marL="342900" indent="-342900">
              <a:lnSpc>
                <a:spcPts val="3359"/>
              </a:lnSpc>
              <a:buFont typeface="Arial" panose="020B0604020202020204" pitchFamily="34" charset="0"/>
              <a:buChar char="•"/>
            </a:pPr>
            <a:r>
              <a:rPr lang="en-US" sz="2400" dirty="0">
                <a:solidFill>
                  <a:schemeClr val="bg1"/>
                </a:solidFill>
                <a:latin typeface="Outfit" panose="020B0604020202020204" charset="0"/>
                <a:ea typeface="Outfit"/>
                <a:cs typeface="Outfit"/>
                <a:sym typeface="Outfit"/>
                <a:hlinkClick r:id="rId5">
                  <a:extLst>
                    <a:ext uri="{A12FA001-AC4F-418D-AE19-62706E023703}">
                      <ahyp:hlinkClr xmlns:ahyp="http://schemas.microsoft.com/office/drawing/2018/hyperlinkcolor" val="tx"/>
                    </a:ext>
                  </a:extLst>
                </a:hlinkClick>
              </a:rPr>
              <a:t>https://</a:t>
            </a:r>
            <a:r>
              <a:rPr lang="en-US" sz="2400" dirty="0" err="1">
                <a:solidFill>
                  <a:schemeClr val="bg1"/>
                </a:solidFill>
                <a:latin typeface="Outfit" panose="020B0604020202020204" charset="0"/>
                <a:ea typeface="Outfit"/>
                <a:cs typeface="Outfit"/>
                <a:sym typeface="Outfit"/>
                <a:hlinkClick r:id="rId5">
                  <a:extLst>
                    <a:ext uri="{A12FA001-AC4F-418D-AE19-62706E023703}">
                      <ahyp:hlinkClr xmlns:ahyp="http://schemas.microsoft.com/office/drawing/2018/hyperlinkcolor" val="tx"/>
                    </a:ext>
                  </a:extLst>
                </a:hlinkClick>
              </a:rPr>
              <a:t>www.gsb.stanford.edu</a:t>
            </a:r>
            <a:r>
              <a:rPr lang="en-US" sz="2400" dirty="0">
                <a:solidFill>
                  <a:schemeClr val="bg1"/>
                </a:solidFill>
                <a:latin typeface="Outfit" panose="020B0604020202020204" charset="0"/>
                <a:ea typeface="Outfit"/>
                <a:cs typeface="Outfit"/>
                <a:sym typeface="Outfit"/>
                <a:hlinkClick r:id="rId5">
                  <a:extLst>
                    <a:ext uri="{A12FA001-AC4F-418D-AE19-62706E023703}">
                      <ahyp:hlinkClr xmlns:ahyp="http://schemas.microsoft.com/office/drawing/2018/hyperlinkcolor" val="tx"/>
                    </a:ext>
                  </a:extLst>
                </a:hlinkClick>
              </a:rPr>
              <a:t>/faculty-research/labs-initiatives/</a:t>
            </a:r>
            <a:r>
              <a:rPr lang="en-US" sz="2400" dirty="0" err="1">
                <a:solidFill>
                  <a:schemeClr val="bg1"/>
                </a:solidFill>
                <a:latin typeface="Outfit" panose="020B0604020202020204" charset="0"/>
                <a:ea typeface="Outfit"/>
                <a:cs typeface="Outfit"/>
                <a:sym typeface="Outfit"/>
                <a:hlinkClick r:id="rId5">
                  <a:extLst>
                    <a:ext uri="{A12FA001-AC4F-418D-AE19-62706E023703}">
                      <ahyp:hlinkClr xmlns:ahyp="http://schemas.microsoft.com/office/drawing/2018/hyperlinkcolor" val="tx"/>
                    </a:ext>
                  </a:extLst>
                </a:hlinkClick>
              </a:rPr>
              <a:t>sil</a:t>
            </a:r>
            <a:r>
              <a:rPr lang="en-US" sz="2400" dirty="0">
                <a:solidFill>
                  <a:schemeClr val="bg1"/>
                </a:solidFill>
                <a:latin typeface="Outfit" panose="020B0604020202020204" charset="0"/>
                <a:ea typeface="Outfit"/>
                <a:cs typeface="Outfit"/>
                <a:sym typeface="Outfit"/>
                <a:hlinkClick r:id="rId5">
                  <a:extLst>
                    <a:ext uri="{A12FA001-AC4F-418D-AE19-62706E023703}">
                      <ahyp:hlinkClr xmlns:ahyp="http://schemas.microsoft.com/office/drawing/2018/hyperlinkcolor" val="tx"/>
                    </a:ext>
                  </a:extLst>
                </a:hlinkClick>
              </a:rPr>
              <a:t>/research/methods/ai-machine-learning/short-course</a:t>
            </a:r>
            <a:endParaRPr lang="en-US" sz="2400" dirty="0">
              <a:solidFill>
                <a:schemeClr val="bg1"/>
              </a:solidFill>
              <a:latin typeface="Outfit" panose="020B0604020202020204" charset="0"/>
              <a:ea typeface="Outfit"/>
              <a:cs typeface="Outfit"/>
              <a:sym typeface="Outfit"/>
            </a:endParaRPr>
          </a:p>
          <a:p>
            <a:pPr>
              <a:lnSpc>
                <a:spcPts val="3359"/>
              </a:lnSpc>
            </a:pPr>
            <a:endParaRPr lang="en-US" sz="2400" dirty="0">
              <a:solidFill>
                <a:srgbClr val="FFFFFF"/>
              </a:solidFill>
              <a:latin typeface="Outfit" panose="020B0604020202020204" charset="0"/>
              <a:ea typeface="Outfit"/>
              <a:cs typeface="Outfit"/>
              <a:sym typeface="Outfit"/>
            </a:endParaRPr>
          </a:p>
          <a:p>
            <a:pPr marL="342900" indent="-342900">
              <a:lnSpc>
                <a:spcPts val="3359"/>
              </a:lnSpc>
              <a:buFont typeface="Arial" panose="020B0604020202020204" pitchFamily="34" charset="0"/>
              <a:buChar char="•"/>
            </a:pPr>
            <a:r>
              <a:rPr lang="en-US" sz="2400" dirty="0">
                <a:solidFill>
                  <a:srgbClr val="FFFFFF"/>
                </a:solidFill>
                <a:latin typeface="Outfit" panose="020B0604020202020204" charset="0"/>
                <a:ea typeface="Outfit"/>
                <a:cs typeface="Outfit"/>
                <a:sym typeface="Outfit"/>
              </a:rPr>
              <a:t>Causal ML book (Double Machine Learning)</a:t>
            </a:r>
            <a:br>
              <a:rPr lang="en-US" sz="2400" dirty="0">
                <a:solidFill>
                  <a:srgbClr val="FFFFFF"/>
                </a:solidFill>
                <a:latin typeface="Outfit" panose="020B0604020202020204" charset="0"/>
                <a:ea typeface="Outfit"/>
                <a:cs typeface="Outfit"/>
                <a:sym typeface="Outfit"/>
              </a:rPr>
            </a:br>
            <a:r>
              <a:rPr lang="en-US" sz="2400" dirty="0">
                <a:solidFill>
                  <a:schemeClr val="bg1"/>
                </a:solidFill>
                <a:latin typeface="Outfit" panose="020B0604020202020204" charset="0"/>
                <a:ea typeface="Outfit"/>
                <a:cs typeface="Outfit"/>
                <a:sym typeface="Outfit"/>
                <a:hlinkClick r:id="rId6">
                  <a:extLst>
                    <a:ext uri="{A12FA001-AC4F-418D-AE19-62706E023703}">
                      <ahyp:hlinkClr xmlns:ahyp="http://schemas.microsoft.com/office/drawing/2018/hyperlinkcolor" val="tx"/>
                    </a:ext>
                  </a:extLst>
                </a:hlinkClick>
              </a:rPr>
              <a:t>https://</a:t>
            </a:r>
            <a:r>
              <a:rPr lang="en-US" sz="2400" dirty="0" err="1">
                <a:solidFill>
                  <a:schemeClr val="bg1"/>
                </a:solidFill>
                <a:latin typeface="Outfit" panose="020B0604020202020204" charset="0"/>
                <a:ea typeface="Outfit"/>
                <a:cs typeface="Outfit"/>
                <a:sym typeface="Outfit"/>
                <a:hlinkClick r:id="rId6">
                  <a:extLst>
                    <a:ext uri="{A12FA001-AC4F-418D-AE19-62706E023703}">
                      <ahyp:hlinkClr xmlns:ahyp="http://schemas.microsoft.com/office/drawing/2018/hyperlinkcolor" val="tx"/>
                    </a:ext>
                  </a:extLst>
                </a:hlinkClick>
              </a:rPr>
              <a:t>causalml-book.org</a:t>
            </a:r>
            <a:r>
              <a:rPr lang="en-US" sz="2400" dirty="0">
                <a:solidFill>
                  <a:schemeClr val="bg1"/>
                </a:solidFill>
                <a:latin typeface="Outfit" panose="020B0604020202020204" charset="0"/>
                <a:ea typeface="Outfit"/>
                <a:cs typeface="Outfit"/>
                <a:sym typeface="Outfit"/>
                <a:hlinkClick r:id="rId6">
                  <a:extLst>
                    <a:ext uri="{A12FA001-AC4F-418D-AE19-62706E023703}">
                      <ahyp:hlinkClr xmlns:ahyp="http://schemas.microsoft.com/office/drawing/2018/hyperlinkcolor" val="tx"/>
                    </a:ext>
                  </a:extLst>
                </a:hlinkClick>
              </a:rPr>
              <a:t>/</a:t>
            </a:r>
            <a:endParaRPr lang="en-US" sz="2400" dirty="0">
              <a:solidFill>
                <a:schemeClr val="bg1"/>
              </a:solidFill>
              <a:latin typeface="Outfit" panose="020B0604020202020204" charset="0"/>
              <a:ea typeface="Outfit"/>
              <a:cs typeface="Outfit"/>
              <a:sym typeface="Outfit"/>
            </a:endParaRPr>
          </a:p>
        </p:txBody>
      </p:sp>
      <p:sp>
        <p:nvSpPr>
          <p:cNvPr id="9" name="Google Shape;185;g36ea56e4fe5_0_61">
            <a:extLst>
              <a:ext uri="{FF2B5EF4-FFF2-40B4-BE49-F238E27FC236}">
                <a16:creationId xmlns:a16="http://schemas.microsoft.com/office/drawing/2014/main" id="{67D629B8-8D4E-9059-E0E2-55C23BE225F8}"/>
              </a:ext>
            </a:extLst>
          </p:cNvPr>
          <p:cNvSpPr txBox="1"/>
          <p:nvPr/>
        </p:nvSpPr>
        <p:spPr>
          <a:xfrm>
            <a:off x="1028700" y="9541069"/>
            <a:ext cx="953100"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dirty="0">
                <a:solidFill>
                  <a:schemeClr val="bg1"/>
                </a:solidFill>
                <a:latin typeface="Outfit"/>
                <a:ea typeface="Outfit"/>
                <a:cs typeface="Outfit"/>
                <a:sym typeface="Outfit"/>
              </a:rPr>
              <a:t>Pg: 36</a:t>
            </a:r>
            <a:endParaRPr sz="1400" b="0" i="0" u="none" strike="noStrike" cap="none" dirty="0">
              <a:solidFill>
                <a:schemeClr val="bg1"/>
              </a:solidFill>
              <a:latin typeface="Arial"/>
              <a:ea typeface="Arial"/>
              <a:cs typeface="Arial"/>
              <a:sym typeface="Arial"/>
            </a:endParaRPr>
          </a:p>
        </p:txBody>
      </p:sp>
    </p:spTree>
    <p:extLst>
      <p:ext uri="{BB962C8B-B14F-4D97-AF65-F5344CB8AC3E}">
        <p14:creationId xmlns:p14="http://schemas.microsoft.com/office/powerpoint/2010/main" val="4701179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51A6E172-939C-FDDD-47A2-E65618413150}"/>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F6F4C232-3C19-73A2-15B2-7276A2C1CAC1}"/>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039F35FF-9793-B662-DCB3-1984114F66A5}"/>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a:p>
          </p:txBody>
        </p:sp>
        <p:sp>
          <p:nvSpPr>
            <p:cNvPr id="6" name="Freeform 6">
              <a:extLst>
                <a:ext uri="{FF2B5EF4-FFF2-40B4-BE49-F238E27FC236}">
                  <a16:creationId xmlns:a16="http://schemas.microsoft.com/office/drawing/2014/main" id="{7ECB17D0-1BEA-6974-D4D9-4B48000E516C}"/>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a:p>
          </p:txBody>
        </p:sp>
        <p:sp>
          <p:nvSpPr>
            <p:cNvPr id="7" name="Freeform 7">
              <a:extLst>
                <a:ext uri="{FF2B5EF4-FFF2-40B4-BE49-F238E27FC236}">
                  <a16:creationId xmlns:a16="http://schemas.microsoft.com/office/drawing/2014/main" id="{E268062C-C5DD-6011-23F1-BD89F3276810}"/>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a:p>
          </p:txBody>
        </p:sp>
      </p:grpSp>
      <p:sp>
        <p:nvSpPr>
          <p:cNvPr id="11" name="TextBox 11">
            <a:extLst>
              <a:ext uri="{FF2B5EF4-FFF2-40B4-BE49-F238E27FC236}">
                <a16:creationId xmlns:a16="http://schemas.microsoft.com/office/drawing/2014/main" id="{F1BB3E40-468B-8DA3-74B2-034F2D9A9083}"/>
              </a:ext>
            </a:extLst>
          </p:cNvPr>
          <p:cNvSpPr txBox="1"/>
          <p:nvPr/>
        </p:nvSpPr>
        <p:spPr>
          <a:xfrm>
            <a:off x="4191000" y="3467100"/>
            <a:ext cx="12421690" cy="2773452"/>
          </a:xfrm>
          <a:prstGeom prst="rect">
            <a:avLst/>
          </a:prstGeom>
        </p:spPr>
        <p:txBody>
          <a:bodyPr wrap="square" lIns="0" tIns="0" rIns="0" bIns="0" rtlCol="0" anchor="t">
            <a:spAutoFit/>
          </a:bodyPr>
          <a:lstStyle/>
          <a:p>
            <a:pPr>
              <a:lnSpc>
                <a:spcPts val="7000"/>
              </a:lnSpc>
            </a:pPr>
            <a:r>
              <a:rPr lang="en-US" sz="9600" b="1" dirty="0">
                <a:solidFill>
                  <a:srgbClr val="FFFFFF"/>
                </a:solidFill>
                <a:latin typeface="Outfit Bold"/>
                <a:ea typeface="Outfit Bold"/>
                <a:cs typeface="Outfit Bold"/>
                <a:sym typeface="Outfit Bold"/>
              </a:rPr>
              <a:t>Thank you.</a:t>
            </a:r>
          </a:p>
          <a:p>
            <a:pPr>
              <a:lnSpc>
                <a:spcPts val="7000"/>
              </a:lnSpc>
            </a:pPr>
            <a:endParaRPr lang="en-US" sz="9600" b="1" dirty="0">
              <a:solidFill>
                <a:srgbClr val="FFFFFF"/>
              </a:solidFill>
              <a:latin typeface="Outfit Bold"/>
              <a:ea typeface="Outfit Bold"/>
              <a:cs typeface="Outfit Bold"/>
              <a:sym typeface="Outfit Bold"/>
            </a:endParaRPr>
          </a:p>
          <a:p>
            <a:pPr>
              <a:lnSpc>
                <a:spcPts val="7000"/>
              </a:lnSpc>
            </a:pPr>
            <a:r>
              <a:rPr lang="en-US" sz="9600" b="1" dirty="0">
                <a:solidFill>
                  <a:srgbClr val="FFFFFF"/>
                </a:solidFill>
                <a:latin typeface="Outfit Bold"/>
                <a:ea typeface="Outfit Bold"/>
                <a:cs typeface="Outfit Bold"/>
                <a:sym typeface="Outfit Bold"/>
              </a:rPr>
              <a:t>Any questions?</a:t>
            </a:r>
          </a:p>
        </p:txBody>
      </p:sp>
    </p:spTree>
    <p:extLst>
      <p:ext uri="{BB962C8B-B14F-4D97-AF65-F5344CB8AC3E}">
        <p14:creationId xmlns:p14="http://schemas.microsoft.com/office/powerpoint/2010/main" val="2249112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7023487" cy="10287000"/>
          </a:xfrm>
          <a:prstGeom prst="rect">
            <a:avLst/>
          </a:prstGeom>
          <a:solidFill>
            <a:srgbClr val="000000"/>
          </a:solidFill>
        </p:spPr>
        <p:txBody>
          <a:bodyPr/>
          <a:lstStyle/>
          <a:p>
            <a:endParaRPr lang="en-US" dirty="0"/>
          </a:p>
        </p:txBody>
      </p:sp>
      <p:sp>
        <p:nvSpPr>
          <p:cNvPr id="3" name="TextBox 3"/>
          <p:cNvSpPr txBox="1"/>
          <p:nvPr/>
        </p:nvSpPr>
        <p:spPr>
          <a:xfrm>
            <a:off x="1028700" y="2085975"/>
            <a:ext cx="6566557" cy="1228725"/>
          </a:xfrm>
          <a:prstGeom prst="rect">
            <a:avLst/>
          </a:prstGeom>
        </p:spPr>
        <p:txBody>
          <a:bodyPr lIns="0" tIns="0" rIns="0" bIns="0" rtlCol="0" anchor="t">
            <a:spAutoFit/>
          </a:bodyPr>
          <a:lstStyle/>
          <a:p>
            <a:pPr algn="l">
              <a:lnSpc>
                <a:spcPts val="9600"/>
              </a:lnSpc>
            </a:pPr>
            <a:r>
              <a:rPr lang="en-US" sz="8000" dirty="0">
                <a:solidFill>
                  <a:srgbClr val="FFFFFF"/>
                </a:solidFill>
                <a:latin typeface="Lexend Deca"/>
                <a:ea typeface="Lexend Deca"/>
                <a:cs typeface="Lexend Deca"/>
                <a:sym typeface="Lexend Deca"/>
              </a:rPr>
              <a:t>Agenda</a:t>
            </a:r>
          </a:p>
        </p:txBody>
      </p:sp>
      <p:sp>
        <p:nvSpPr>
          <p:cNvPr id="4" name="AutoShape 4"/>
          <p:cNvSpPr/>
          <p:nvPr/>
        </p:nvSpPr>
        <p:spPr>
          <a:xfrm>
            <a:off x="1028700" y="1828081"/>
            <a:ext cx="5143500" cy="0"/>
          </a:xfrm>
          <a:prstGeom prst="line">
            <a:avLst/>
          </a:prstGeom>
          <a:ln w="38100" cap="flat">
            <a:solidFill>
              <a:srgbClr val="FFFFFF"/>
            </a:solidFill>
            <a:prstDash val="solid"/>
            <a:headEnd type="none" w="sm" len="sm"/>
            <a:tailEnd type="none" w="sm" len="sm"/>
          </a:ln>
        </p:spPr>
        <p:txBody>
          <a:bodyPr/>
          <a:lstStyle/>
          <a:p>
            <a:endParaRPr lang="en-US" dirty="0"/>
          </a:p>
        </p:txBody>
      </p:sp>
      <p:sp>
        <p:nvSpPr>
          <p:cNvPr id="5" name="AutoShape 5"/>
          <p:cNvSpPr/>
          <p:nvPr/>
        </p:nvSpPr>
        <p:spPr>
          <a:xfrm>
            <a:off x="8184832" y="2628900"/>
            <a:ext cx="88933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6" name="AutoShape 6"/>
          <p:cNvSpPr/>
          <p:nvPr/>
        </p:nvSpPr>
        <p:spPr>
          <a:xfrm>
            <a:off x="8184640" y="3517900"/>
            <a:ext cx="8903018"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7" name="TextBox 7"/>
          <p:cNvSpPr txBox="1"/>
          <p:nvPr/>
        </p:nvSpPr>
        <p:spPr>
          <a:xfrm>
            <a:off x="8315132" y="2667000"/>
            <a:ext cx="351451" cy="422275"/>
          </a:xfrm>
          <a:prstGeom prst="rect">
            <a:avLst/>
          </a:prstGeom>
        </p:spPr>
        <p:txBody>
          <a:bodyPr lIns="0" tIns="0" rIns="0" bIns="0" rtlCol="0" anchor="t">
            <a:spAutoFit/>
          </a:bodyPr>
          <a:lstStyle/>
          <a:p>
            <a:pPr algn="ctr">
              <a:lnSpc>
                <a:spcPts val="3499"/>
              </a:lnSpc>
            </a:pPr>
            <a:r>
              <a:rPr lang="en-US" sz="2499" dirty="0">
                <a:solidFill>
                  <a:srgbClr val="00CD8F"/>
                </a:solidFill>
                <a:latin typeface="Lexend Deca"/>
                <a:ea typeface="Lexend Deca"/>
                <a:cs typeface="Lexend Deca"/>
                <a:sym typeface="Lexend Deca"/>
              </a:rPr>
              <a:t>01</a:t>
            </a:r>
          </a:p>
        </p:txBody>
      </p:sp>
      <p:sp>
        <p:nvSpPr>
          <p:cNvPr id="8" name="TextBox 8"/>
          <p:cNvSpPr txBox="1"/>
          <p:nvPr/>
        </p:nvSpPr>
        <p:spPr>
          <a:xfrm>
            <a:off x="9163050" y="2818130"/>
            <a:ext cx="6076950" cy="531299"/>
          </a:xfrm>
          <a:prstGeom prst="rect">
            <a:avLst/>
          </a:prstGeom>
        </p:spPr>
        <p:txBody>
          <a:bodyPr wrap="square" lIns="0" tIns="0" rIns="0" bIns="0" rtlCol="0" anchor="t">
            <a:spAutoFit/>
          </a:bodyPr>
          <a:lstStyle/>
          <a:p>
            <a:pPr>
              <a:lnSpc>
                <a:spcPts val="4480"/>
              </a:lnSpc>
            </a:pPr>
            <a:r>
              <a:rPr lang="en-US" sz="3200" dirty="0">
                <a:solidFill>
                  <a:srgbClr val="000000"/>
                </a:solidFill>
                <a:latin typeface="Lexend Deca"/>
                <a:ea typeface="Lexend Deca"/>
                <a:cs typeface="Lexend Deca"/>
                <a:sym typeface="Lexend Deca"/>
              </a:rPr>
              <a:t>The million-dollar question</a:t>
            </a:r>
          </a:p>
        </p:txBody>
      </p:sp>
      <p:sp>
        <p:nvSpPr>
          <p:cNvPr id="9" name="AutoShape 9"/>
          <p:cNvSpPr/>
          <p:nvPr/>
        </p:nvSpPr>
        <p:spPr>
          <a:xfrm>
            <a:off x="8184640" y="4445000"/>
            <a:ext cx="8969693"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10" name="TextBox 10"/>
          <p:cNvSpPr txBox="1"/>
          <p:nvPr/>
        </p:nvSpPr>
        <p:spPr>
          <a:xfrm>
            <a:off x="8315131" y="3613151"/>
            <a:ext cx="389551" cy="413575"/>
          </a:xfrm>
          <a:prstGeom prst="rect">
            <a:avLst/>
          </a:prstGeom>
        </p:spPr>
        <p:txBody>
          <a:bodyPr wrap="square" lIns="0" tIns="0" rIns="0" bIns="0" rtlCol="0" anchor="t">
            <a:spAutoFit/>
          </a:bodyPr>
          <a:lstStyle/>
          <a:p>
            <a:pPr algn="ctr">
              <a:lnSpc>
                <a:spcPts val="3499"/>
              </a:lnSpc>
            </a:pPr>
            <a:r>
              <a:rPr lang="en-US" sz="2499" dirty="0">
                <a:solidFill>
                  <a:srgbClr val="00CD8F"/>
                </a:solidFill>
                <a:latin typeface="Lexend Deca"/>
                <a:ea typeface="Lexend Deca"/>
                <a:cs typeface="Lexend Deca"/>
                <a:sym typeface="Lexend Deca"/>
              </a:rPr>
              <a:t>02</a:t>
            </a:r>
          </a:p>
        </p:txBody>
      </p:sp>
      <p:sp>
        <p:nvSpPr>
          <p:cNvPr id="11" name="TextBox 11"/>
          <p:cNvSpPr txBox="1"/>
          <p:nvPr/>
        </p:nvSpPr>
        <p:spPr>
          <a:xfrm>
            <a:off x="9163049" y="4549775"/>
            <a:ext cx="8064513" cy="531299"/>
          </a:xfrm>
          <a:prstGeom prst="rect">
            <a:avLst/>
          </a:prstGeom>
        </p:spPr>
        <p:txBody>
          <a:bodyPr wrap="square" lIns="0" tIns="0" rIns="0" bIns="0" rtlCol="0" anchor="t">
            <a:spAutoFit/>
          </a:bodyPr>
          <a:lstStyle/>
          <a:p>
            <a:pPr>
              <a:lnSpc>
                <a:spcPts val="4480"/>
              </a:lnSpc>
            </a:pPr>
            <a:r>
              <a:rPr lang="en-US" sz="3200" b="1" dirty="0">
                <a:solidFill>
                  <a:srgbClr val="000000"/>
                </a:solidFill>
                <a:latin typeface="Lexend Deca"/>
                <a:ea typeface="Lexend Deca"/>
                <a:cs typeface="Lexend Deca"/>
                <a:sym typeface="Lexend Deca"/>
              </a:rPr>
              <a:t>Before: </a:t>
            </a:r>
            <a:r>
              <a:rPr lang="en-US" sz="3200" dirty="0">
                <a:solidFill>
                  <a:srgbClr val="000000"/>
                </a:solidFill>
                <a:latin typeface="Lexend Deca"/>
                <a:ea typeface="Lexend Deca"/>
                <a:cs typeface="Lexend Deca"/>
                <a:sym typeface="Lexend Deca"/>
              </a:rPr>
              <a:t>Causal evidence</a:t>
            </a:r>
          </a:p>
        </p:txBody>
      </p:sp>
      <p:sp>
        <p:nvSpPr>
          <p:cNvPr id="12" name="AutoShape 12"/>
          <p:cNvSpPr/>
          <p:nvPr/>
        </p:nvSpPr>
        <p:spPr>
          <a:xfrm>
            <a:off x="8184640" y="5289569"/>
            <a:ext cx="9074468"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13" name="TextBox 13"/>
          <p:cNvSpPr txBox="1"/>
          <p:nvPr/>
        </p:nvSpPr>
        <p:spPr>
          <a:xfrm>
            <a:off x="8315132" y="4540250"/>
            <a:ext cx="360759" cy="422275"/>
          </a:xfrm>
          <a:prstGeom prst="rect">
            <a:avLst/>
          </a:prstGeom>
        </p:spPr>
        <p:txBody>
          <a:bodyPr lIns="0" tIns="0" rIns="0" bIns="0" rtlCol="0" anchor="t">
            <a:spAutoFit/>
          </a:bodyPr>
          <a:lstStyle/>
          <a:p>
            <a:pPr algn="ctr">
              <a:lnSpc>
                <a:spcPts val="3499"/>
              </a:lnSpc>
            </a:pPr>
            <a:r>
              <a:rPr lang="en-US" sz="2499" dirty="0">
                <a:solidFill>
                  <a:srgbClr val="00CD8F"/>
                </a:solidFill>
                <a:latin typeface="Lexend Deca"/>
                <a:ea typeface="Lexend Deca"/>
                <a:cs typeface="Lexend Deca"/>
                <a:sym typeface="Lexend Deca"/>
              </a:rPr>
              <a:t>03</a:t>
            </a:r>
          </a:p>
        </p:txBody>
      </p:sp>
      <p:sp>
        <p:nvSpPr>
          <p:cNvPr id="14" name="TextBox 14"/>
          <p:cNvSpPr txBox="1"/>
          <p:nvPr/>
        </p:nvSpPr>
        <p:spPr>
          <a:xfrm>
            <a:off x="9163050" y="5470544"/>
            <a:ext cx="8210550" cy="531299"/>
          </a:xfrm>
          <a:prstGeom prst="rect">
            <a:avLst/>
          </a:prstGeom>
        </p:spPr>
        <p:txBody>
          <a:bodyPr wrap="square" lIns="0" tIns="0" rIns="0" bIns="0" rtlCol="0" anchor="t">
            <a:spAutoFit/>
          </a:bodyPr>
          <a:lstStyle/>
          <a:p>
            <a:pPr>
              <a:lnSpc>
                <a:spcPts val="4480"/>
              </a:lnSpc>
            </a:pPr>
            <a:r>
              <a:rPr lang="en-US" sz="3200" b="1" dirty="0">
                <a:solidFill>
                  <a:srgbClr val="000000"/>
                </a:solidFill>
                <a:latin typeface="Lexend Deca"/>
                <a:ea typeface="Lexend Deca"/>
                <a:cs typeface="Lexend Deca"/>
                <a:sym typeface="Lexend Deca"/>
              </a:rPr>
              <a:t>During: </a:t>
            </a:r>
            <a:r>
              <a:rPr lang="en-US" sz="3200" dirty="0">
                <a:solidFill>
                  <a:srgbClr val="000000"/>
                </a:solidFill>
                <a:latin typeface="Lexend Deca"/>
                <a:ea typeface="Lexend Deca"/>
                <a:cs typeface="Lexend Deca"/>
                <a:sym typeface="Lexend Deca"/>
              </a:rPr>
              <a:t>Causal Forest</a:t>
            </a:r>
          </a:p>
        </p:txBody>
      </p:sp>
      <p:sp>
        <p:nvSpPr>
          <p:cNvPr id="15" name="AutoShape 15"/>
          <p:cNvSpPr/>
          <p:nvPr/>
        </p:nvSpPr>
        <p:spPr>
          <a:xfrm>
            <a:off x="8184832" y="6127134"/>
            <a:ext cx="9074468"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16" name="TextBox 16"/>
          <p:cNvSpPr txBox="1"/>
          <p:nvPr/>
        </p:nvSpPr>
        <p:spPr>
          <a:xfrm>
            <a:off x="8315132" y="5375919"/>
            <a:ext cx="389551" cy="422275"/>
          </a:xfrm>
          <a:prstGeom prst="rect">
            <a:avLst/>
          </a:prstGeom>
        </p:spPr>
        <p:txBody>
          <a:bodyPr lIns="0" tIns="0" rIns="0" bIns="0" rtlCol="0" anchor="t">
            <a:spAutoFit/>
          </a:bodyPr>
          <a:lstStyle/>
          <a:p>
            <a:pPr algn="ctr">
              <a:lnSpc>
                <a:spcPts val="3499"/>
              </a:lnSpc>
            </a:pPr>
            <a:r>
              <a:rPr lang="en-US" sz="2499" dirty="0">
                <a:solidFill>
                  <a:srgbClr val="00CD8F"/>
                </a:solidFill>
                <a:latin typeface="Lexend Deca"/>
                <a:ea typeface="Lexend Deca"/>
                <a:cs typeface="Lexend Deca"/>
                <a:sym typeface="Lexend Deca"/>
              </a:rPr>
              <a:t>04</a:t>
            </a:r>
          </a:p>
        </p:txBody>
      </p:sp>
      <p:sp>
        <p:nvSpPr>
          <p:cNvPr id="17" name="TextBox 17"/>
          <p:cNvSpPr txBox="1"/>
          <p:nvPr/>
        </p:nvSpPr>
        <p:spPr>
          <a:xfrm>
            <a:off x="8315132" y="6207770"/>
            <a:ext cx="373099" cy="422275"/>
          </a:xfrm>
          <a:prstGeom prst="rect">
            <a:avLst/>
          </a:prstGeom>
        </p:spPr>
        <p:txBody>
          <a:bodyPr lIns="0" tIns="0" rIns="0" bIns="0" rtlCol="0" anchor="t">
            <a:spAutoFit/>
          </a:bodyPr>
          <a:lstStyle/>
          <a:p>
            <a:pPr algn="ctr">
              <a:lnSpc>
                <a:spcPts val="3499"/>
              </a:lnSpc>
            </a:pPr>
            <a:r>
              <a:rPr lang="en-US" sz="2499" dirty="0">
                <a:solidFill>
                  <a:srgbClr val="00CD8F"/>
                </a:solidFill>
                <a:latin typeface="Lexend Deca"/>
                <a:ea typeface="Lexend Deca"/>
                <a:cs typeface="Lexend Deca"/>
                <a:sym typeface="Lexend Deca"/>
              </a:rPr>
              <a:t>05</a:t>
            </a:r>
          </a:p>
        </p:txBody>
      </p:sp>
      <p:grpSp>
        <p:nvGrpSpPr>
          <p:cNvPr id="18" name="Group 18"/>
          <p:cNvGrpSpPr>
            <a:grpSpLocks noChangeAspect="1"/>
          </p:cNvGrpSpPr>
          <p:nvPr/>
        </p:nvGrpSpPr>
        <p:grpSpPr>
          <a:xfrm>
            <a:off x="13345" y="8757648"/>
            <a:ext cx="254098" cy="336585"/>
            <a:chOff x="0" y="0"/>
            <a:chExt cx="508203" cy="673176"/>
          </a:xfrm>
        </p:grpSpPr>
        <p:sp>
          <p:nvSpPr>
            <p:cNvPr id="19" name="Freeform 19"/>
            <p:cNvSpPr/>
            <p:nvPr/>
          </p:nvSpPr>
          <p:spPr>
            <a:xfrm>
              <a:off x="0" y="0"/>
              <a:ext cx="508254" cy="673227"/>
            </a:xfrm>
            <a:custGeom>
              <a:avLst/>
              <a:gdLst/>
              <a:ahLst/>
              <a:cxnLst/>
              <a:rect l="l" t="t" r="r" b="b"/>
              <a:pathLst>
                <a:path w="508254" h="673227">
                  <a:moveTo>
                    <a:pt x="508254" y="673227"/>
                  </a:moveTo>
                  <a:lnTo>
                    <a:pt x="0" y="673227"/>
                  </a:lnTo>
                  <a:lnTo>
                    <a:pt x="0" y="0"/>
                  </a:lnTo>
                  <a:lnTo>
                    <a:pt x="508254" y="0"/>
                  </a:lnTo>
                  <a:close/>
                </a:path>
              </a:pathLst>
            </a:custGeom>
            <a:solidFill>
              <a:srgbClr val="4F5252"/>
            </a:solidFill>
          </p:spPr>
          <p:txBody>
            <a:bodyPr/>
            <a:lstStyle/>
            <a:p>
              <a:endParaRPr lang="en-US" dirty="0"/>
            </a:p>
          </p:txBody>
        </p:sp>
      </p:grpSp>
      <p:grpSp>
        <p:nvGrpSpPr>
          <p:cNvPr id="20" name="Group 20"/>
          <p:cNvGrpSpPr>
            <a:grpSpLocks noChangeAspect="1"/>
          </p:cNvGrpSpPr>
          <p:nvPr/>
        </p:nvGrpSpPr>
        <p:grpSpPr>
          <a:xfrm>
            <a:off x="660168" y="8757648"/>
            <a:ext cx="1031100" cy="336585"/>
            <a:chOff x="0" y="0"/>
            <a:chExt cx="2062201" cy="673176"/>
          </a:xfrm>
        </p:grpSpPr>
        <p:sp>
          <p:nvSpPr>
            <p:cNvPr id="21" name="Freeform 21"/>
            <p:cNvSpPr/>
            <p:nvPr/>
          </p:nvSpPr>
          <p:spPr>
            <a:xfrm>
              <a:off x="0" y="0"/>
              <a:ext cx="2062226" cy="673227"/>
            </a:xfrm>
            <a:custGeom>
              <a:avLst/>
              <a:gdLst/>
              <a:ahLst/>
              <a:cxnLst/>
              <a:rect l="l" t="t" r="r" b="b"/>
              <a:pathLst>
                <a:path w="2062226" h="673227">
                  <a:moveTo>
                    <a:pt x="2062226" y="673227"/>
                  </a:moveTo>
                  <a:lnTo>
                    <a:pt x="0" y="673227"/>
                  </a:lnTo>
                  <a:lnTo>
                    <a:pt x="0" y="0"/>
                  </a:lnTo>
                  <a:lnTo>
                    <a:pt x="2062226" y="0"/>
                  </a:lnTo>
                  <a:close/>
                </a:path>
              </a:pathLst>
            </a:custGeom>
            <a:solidFill>
              <a:srgbClr val="4F5252"/>
            </a:solidFill>
          </p:spPr>
          <p:txBody>
            <a:bodyPr/>
            <a:lstStyle/>
            <a:p>
              <a:endParaRPr lang="en-US" dirty="0"/>
            </a:p>
          </p:txBody>
        </p:sp>
      </p:grpSp>
      <p:grpSp>
        <p:nvGrpSpPr>
          <p:cNvPr id="22" name="Group 22"/>
          <p:cNvGrpSpPr>
            <a:grpSpLocks noChangeAspect="1"/>
          </p:cNvGrpSpPr>
          <p:nvPr/>
        </p:nvGrpSpPr>
        <p:grpSpPr>
          <a:xfrm>
            <a:off x="2276627" y="8757648"/>
            <a:ext cx="954557" cy="336585"/>
            <a:chOff x="0" y="0"/>
            <a:chExt cx="1909115" cy="673176"/>
          </a:xfrm>
        </p:grpSpPr>
        <p:sp>
          <p:nvSpPr>
            <p:cNvPr id="23" name="Freeform 23"/>
            <p:cNvSpPr/>
            <p:nvPr/>
          </p:nvSpPr>
          <p:spPr>
            <a:xfrm>
              <a:off x="0" y="0"/>
              <a:ext cx="1909064" cy="673227"/>
            </a:xfrm>
            <a:custGeom>
              <a:avLst/>
              <a:gdLst/>
              <a:ahLst/>
              <a:cxnLst/>
              <a:rect l="l" t="t" r="r" b="b"/>
              <a:pathLst>
                <a:path w="1909064" h="673227">
                  <a:moveTo>
                    <a:pt x="1909064" y="673227"/>
                  </a:moveTo>
                  <a:lnTo>
                    <a:pt x="0" y="673227"/>
                  </a:lnTo>
                  <a:lnTo>
                    <a:pt x="0" y="0"/>
                  </a:lnTo>
                  <a:lnTo>
                    <a:pt x="1909064" y="0"/>
                  </a:lnTo>
                  <a:close/>
                </a:path>
              </a:pathLst>
            </a:custGeom>
            <a:solidFill>
              <a:srgbClr val="4F5252"/>
            </a:solidFill>
          </p:spPr>
          <p:txBody>
            <a:bodyPr/>
            <a:lstStyle/>
            <a:p>
              <a:endParaRPr lang="en-US" dirty="0"/>
            </a:p>
          </p:txBody>
        </p:sp>
      </p:grpSp>
      <p:grpSp>
        <p:nvGrpSpPr>
          <p:cNvPr id="24" name="Group 24"/>
          <p:cNvGrpSpPr>
            <a:grpSpLocks noChangeAspect="1"/>
          </p:cNvGrpSpPr>
          <p:nvPr/>
        </p:nvGrpSpPr>
        <p:grpSpPr>
          <a:xfrm>
            <a:off x="3643151" y="8757648"/>
            <a:ext cx="253898" cy="336585"/>
            <a:chOff x="0" y="0"/>
            <a:chExt cx="507797" cy="673176"/>
          </a:xfrm>
        </p:grpSpPr>
        <p:sp>
          <p:nvSpPr>
            <p:cNvPr id="25" name="Freeform 25"/>
            <p:cNvSpPr/>
            <p:nvPr/>
          </p:nvSpPr>
          <p:spPr>
            <a:xfrm>
              <a:off x="0" y="0"/>
              <a:ext cx="507746" cy="673227"/>
            </a:xfrm>
            <a:custGeom>
              <a:avLst/>
              <a:gdLst/>
              <a:ahLst/>
              <a:cxnLst/>
              <a:rect l="l" t="t" r="r" b="b"/>
              <a:pathLst>
                <a:path w="507746" h="673227">
                  <a:moveTo>
                    <a:pt x="507746" y="673227"/>
                  </a:moveTo>
                  <a:lnTo>
                    <a:pt x="0" y="673227"/>
                  </a:lnTo>
                  <a:lnTo>
                    <a:pt x="0" y="0"/>
                  </a:lnTo>
                  <a:lnTo>
                    <a:pt x="507746" y="0"/>
                  </a:lnTo>
                  <a:close/>
                </a:path>
              </a:pathLst>
            </a:custGeom>
            <a:solidFill>
              <a:srgbClr val="57B7F7"/>
            </a:solidFill>
          </p:spPr>
          <p:txBody>
            <a:bodyPr/>
            <a:lstStyle/>
            <a:p>
              <a:endParaRPr lang="en-US" dirty="0"/>
            </a:p>
          </p:txBody>
        </p:sp>
      </p:grpSp>
      <p:grpSp>
        <p:nvGrpSpPr>
          <p:cNvPr id="26" name="Group 26"/>
          <p:cNvGrpSpPr>
            <a:grpSpLocks noChangeAspect="1"/>
          </p:cNvGrpSpPr>
          <p:nvPr/>
        </p:nvGrpSpPr>
        <p:grpSpPr>
          <a:xfrm>
            <a:off x="4478074" y="8757648"/>
            <a:ext cx="254051" cy="336585"/>
            <a:chOff x="0" y="0"/>
            <a:chExt cx="508102" cy="673176"/>
          </a:xfrm>
        </p:grpSpPr>
        <p:sp>
          <p:nvSpPr>
            <p:cNvPr id="27" name="Freeform 27"/>
            <p:cNvSpPr/>
            <p:nvPr/>
          </p:nvSpPr>
          <p:spPr>
            <a:xfrm>
              <a:off x="0" y="0"/>
              <a:ext cx="508127" cy="673227"/>
            </a:xfrm>
            <a:custGeom>
              <a:avLst/>
              <a:gdLst/>
              <a:ahLst/>
              <a:cxnLst/>
              <a:rect l="l" t="t" r="r" b="b"/>
              <a:pathLst>
                <a:path w="508127" h="673227">
                  <a:moveTo>
                    <a:pt x="508127" y="673227"/>
                  </a:moveTo>
                  <a:lnTo>
                    <a:pt x="0" y="673227"/>
                  </a:lnTo>
                  <a:lnTo>
                    <a:pt x="0" y="0"/>
                  </a:lnTo>
                  <a:lnTo>
                    <a:pt x="508127" y="0"/>
                  </a:lnTo>
                  <a:close/>
                </a:path>
              </a:pathLst>
            </a:custGeom>
            <a:solidFill>
              <a:srgbClr val="00CD8F"/>
            </a:solidFill>
          </p:spPr>
          <p:txBody>
            <a:bodyPr/>
            <a:lstStyle/>
            <a:p>
              <a:endParaRPr lang="en-US" dirty="0"/>
            </a:p>
          </p:txBody>
        </p:sp>
      </p:grpSp>
      <p:sp>
        <p:nvSpPr>
          <p:cNvPr id="28" name="TextBox 28"/>
          <p:cNvSpPr txBox="1"/>
          <p:nvPr/>
        </p:nvSpPr>
        <p:spPr>
          <a:xfrm>
            <a:off x="9163050" y="6336684"/>
            <a:ext cx="5314950" cy="531299"/>
          </a:xfrm>
          <a:prstGeom prst="rect">
            <a:avLst/>
          </a:prstGeom>
        </p:spPr>
        <p:txBody>
          <a:bodyPr wrap="square" lIns="0" tIns="0" rIns="0" bIns="0" rtlCol="0" anchor="t">
            <a:spAutoFit/>
          </a:bodyPr>
          <a:lstStyle/>
          <a:p>
            <a:pPr>
              <a:lnSpc>
                <a:spcPts val="4480"/>
              </a:lnSpc>
            </a:pPr>
            <a:r>
              <a:rPr lang="en-US" sz="3200" b="1" dirty="0">
                <a:solidFill>
                  <a:srgbClr val="000000"/>
                </a:solidFill>
                <a:latin typeface="Lexend Deca"/>
                <a:ea typeface="Lexend Deca"/>
                <a:cs typeface="Lexend Deca"/>
                <a:sym typeface="Lexend Deca"/>
              </a:rPr>
              <a:t>After: </a:t>
            </a:r>
            <a:r>
              <a:rPr lang="en-US" sz="3200" dirty="0">
                <a:solidFill>
                  <a:srgbClr val="000000"/>
                </a:solidFill>
                <a:latin typeface="Lexend Deca"/>
                <a:ea typeface="Lexend Deca"/>
                <a:cs typeface="Lexend Deca"/>
                <a:sym typeface="Lexend Deca"/>
              </a:rPr>
              <a:t>Type III Error</a:t>
            </a:r>
          </a:p>
        </p:txBody>
      </p:sp>
      <p:grpSp>
        <p:nvGrpSpPr>
          <p:cNvPr id="29" name="Group 29"/>
          <p:cNvGrpSpPr>
            <a:grpSpLocks noChangeAspect="1"/>
          </p:cNvGrpSpPr>
          <p:nvPr/>
        </p:nvGrpSpPr>
        <p:grpSpPr>
          <a:xfrm>
            <a:off x="16331765" y="473688"/>
            <a:ext cx="927535" cy="555012"/>
            <a:chOff x="0" y="0"/>
            <a:chExt cx="1855064" cy="1110031"/>
          </a:xfrm>
        </p:grpSpPr>
        <p:sp>
          <p:nvSpPr>
            <p:cNvPr id="30" name="Freeform 30"/>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31" name="Freeform 31"/>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32" name="Freeform 32"/>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33" name="AutoShape 33"/>
          <p:cNvSpPr/>
          <p:nvPr/>
        </p:nvSpPr>
        <p:spPr>
          <a:xfrm>
            <a:off x="8184640" y="7055504"/>
            <a:ext cx="9074468"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4" name="TextBox 34"/>
          <p:cNvSpPr txBox="1"/>
          <p:nvPr/>
        </p:nvSpPr>
        <p:spPr>
          <a:xfrm>
            <a:off x="8316671" y="7136139"/>
            <a:ext cx="369635" cy="422275"/>
          </a:xfrm>
          <a:prstGeom prst="rect">
            <a:avLst/>
          </a:prstGeom>
        </p:spPr>
        <p:txBody>
          <a:bodyPr lIns="0" tIns="0" rIns="0" bIns="0" rtlCol="0" anchor="t">
            <a:spAutoFit/>
          </a:bodyPr>
          <a:lstStyle/>
          <a:p>
            <a:pPr algn="ctr">
              <a:lnSpc>
                <a:spcPts val="3499"/>
              </a:lnSpc>
            </a:pPr>
            <a:r>
              <a:rPr lang="en-US" sz="2499" dirty="0">
                <a:solidFill>
                  <a:srgbClr val="00CD8F"/>
                </a:solidFill>
                <a:latin typeface="Lexend Deca"/>
                <a:ea typeface="Lexend Deca"/>
                <a:cs typeface="Lexend Deca"/>
                <a:sym typeface="Lexend Deca"/>
              </a:rPr>
              <a:t>06</a:t>
            </a:r>
          </a:p>
        </p:txBody>
      </p:sp>
      <p:sp>
        <p:nvSpPr>
          <p:cNvPr id="35" name="TextBox 35"/>
          <p:cNvSpPr txBox="1"/>
          <p:nvPr/>
        </p:nvSpPr>
        <p:spPr>
          <a:xfrm>
            <a:off x="9163050" y="7289492"/>
            <a:ext cx="3333750" cy="531299"/>
          </a:xfrm>
          <a:prstGeom prst="rect">
            <a:avLst/>
          </a:prstGeom>
        </p:spPr>
        <p:txBody>
          <a:bodyPr wrap="square" lIns="0" tIns="0" rIns="0" bIns="0" rtlCol="0" anchor="t">
            <a:spAutoFit/>
          </a:bodyPr>
          <a:lstStyle/>
          <a:p>
            <a:pPr>
              <a:lnSpc>
                <a:spcPts val="4480"/>
              </a:lnSpc>
            </a:pPr>
            <a:r>
              <a:rPr lang="en-US" sz="3200" dirty="0">
                <a:solidFill>
                  <a:srgbClr val="000000"/>
                </a:solidFill>
                <a:latin typeface="Lexend Deca"/>
                <a:ea typeface="Lexend Deca"/>
                <a:cs typeface="Lexend Deca"/>
                <a:sym typeface="Lexend Deca"/>
              </a:rPr>
              <a:t>What is next?</a:t>
            </a:r>
          </a:p>
        </p:txBody>
      </p:sp>
      <p:sp>
        <p:nvSpPr>
          <p:cNvPr id="36" name="AutoShape 36"/>
          <p:cNvSpPr/>
          <p:nvPr/>
        </p:nvSpPr>
        <p:spPr>
          <a:xfrm>
            <a:off x="8184832" y="8012449"/>
            <a:ext cx="9074468"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9" name="TextBox 39"/>
          <p:cNvSpPr txBox="1"/>
          <p:nvPr/>
        </p:nvSpPr>
        <p:spPr>
          <a:xfrm>
            <a:off x="9144000" y="3698875"/>
            <a:ext cx="3581400" cy="531299"/>
          </a:xfrm>
          <a:prstGeom prst="rect">
            <a:avLst/>
          </a:prstGeom>
        </p:spPr>
        <p:txBody>
          <a:bodyPr wrap="square" lIns="0" tIns="0" rIns="0" bIns="0" rtlCol="0" anchor="t">
            <a:spAutoFit/>
          </a:bodyPr>
          <a:lstStyle/>
          <a:p>
            <a:pPr>
              <a:lnSpc>
                <a:spcPts val="4480"/>
              </a:lnSpc>
            </a:pPr>
            <a:r>
              <a:rPr lang="en-US" sz="3200" dirty="0">
                <a:solidFill>
                  <a:srgbClr val="000000"/>
                </a:solidFill>
                <a:latin typeface="Lexend Deca"/>
                <a:ea typeface="Lexend Deca"/>
                <a:cs typeface="Lexend Deca"/>
                <a:sym typeface="Lexend Deca"/>
              </a:rPr>
              <a:t>Why Causal AI?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1D28B-A80C-0785-BF5E-373A1E5A1EB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2170EBF-E763-3B0C-335D-68B0A4F863E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5917" r="-20140" b="-14557"/>
            </a:stretch>
          </a:blipFill>
        </p:spPr>
        <p:txBody>
          <a:bodyPr/>
          <a:lstStyle/>
          <a:p>
            <a:endParaRPr lang="en-US" dirty="0"/>
          </a:p>
        </p:txBody>
      </p:sp>
      <p:sp>
        <p:nvSpPr>
          <p:cNvPr id="3" name="TextBox 3">
            <a:extLst>
              <a:ext uri="{FF2B5EF4-FFF2-40B4-BE49-F238E27FC236}">
                <a16:creationId xmlns:a16="http://schemas.microsoft.com/office/drawing/2014/main" id="{C16CD01D-D59A-D017-ACC0-3442D097EA2E}"/>
              </a:ext>
            </a:extLst>
          </p:cNvPr>
          <p:cNvSpPr txBox="1"/>
          <p:nvPr/>
        </p:nvSpPr>
        <p:spPr>
          <a:xfrm>
            <a:off x="1028700" y="4479925"/>
            <a:ext cx="13830300" cy="2421560"/>
          </a:xfrm>
          <a:prstGeom prst="rect">
            <a:avLst/>
          </a:prstGeom>
        </p:spPr>
        <p:txBody>
          <a:bodyPr wrap="square" lIns="0" tIns="0" rIns="0" bIns="0" rtlCol="0" anchor="t">
            <a:spAutoFit/>
          </a:bodyPr>
          <a:lstStyle/>
          <a:p>
            <a:pPr>
              <a:lnSpc>
                <a:spcPts val="9799"/>
              </a:lnSpc>
            </a:pPr>
            <a:r>
              <a:rPr lang="en-US" sz="6999" dirty="0">
                <a:solidFill>
                  <a:srgbClr val="FFFFFF"/>
                </a:solidFill>
                <a:latin typeface="Outfit"/>
                <a:ea typeface="Outfit"/>
                <a:cs typeface="Outfit"/>
                <a:sym typeface="Outfit"/>
              </a:rPr>
              <a:t>Section [01]:</a:t>
            </a:r>
          </a:p>
          <a:p>
            <a:pPr>
              <a:lnSpc>
                <a:spcPts val="9799"/>
              </a:lnSpc>
            </a:pPr>
            <a:r>
              <a:rPr lang="en-US" sz="6999" dirty="0">
                <a:solidFill>
                  <a:srgbClr val="FFFFFF"/>
                </a:solidFill>
                <a:latin typeface="Outfit"/>
                <a:ea typeface="Outfit"/>
                <a:cs typeface="Outfit"/>
                <a:sym typeface="Outfit"/>
              </a:rPr>
              <a:t>The million-dollar question</a:t>
            </a:r>
          </a:p>
        </p:txBody>
      </p:sp>
      <p:sp>
        <p:nvSpPr>
          <p:cNvPr id="5" name="AutoShape 5">
            <a:extLst>
              <a:ext uri="{FF2B5EF4-FFF2-40B4-BE49-F238E27FC236}">
                <a16:creationId xmlns:a16="http://schemas.microsoft.com/office/drawing/2014/main" id="{A126931A-C311-B8DA-2718-1E5EC717C388}"/>
              </a:ext>
            </a:extLst>
          </p:cNvPr>
          <p:cNvSpPr/>
          <p:nvPr/>
        </p:nvSpPr>
        <p:spPr>
          <a:xfrm>
            <a:off x="1028700" y="4271210"/>
            <a:ext cx="11361420" cy="0"/>
          </a:xfrm>
          <a:prstGeom prst="line">
            <a:avLst/>
          </a:prstGeom>
          <a:ln w="38100" cap="flat">
            <a:solidFill>
              <a:srgbClr val="FFFFFF"/>
            </a:solidFill>
            <a:prstDash val="solid"/>
            <a:headEnd type="none" w="sm" len="sm"/>
            <a:tailEnd type="none" w="sm" len="sm"/>
          </a:ln>
        </p:spPr>
        <p:txBody>
          <a:bodyPr/>
          <a:lstStyle/>
          <a:p>
            <a:endParaRPr lang="en-US" dirty="0"/>
          </a:p>
        </p:txBody>
      </p:sp>
      <p:sp>
        <p:nvSpPr>
          <p:cNvPr id="6" name="Freeform 6">
            <a:extLst>
              <a:ext uri="{FF2B5EF4-FFF2-40B4-BE49-F238E27FC236}">
                <a16:creationId xmlns:a16="http://schemas.microsoft.com/office/drawing/2014/main" id="{6A4B15F0-CBF9-4130-EA23-4495F310482D}"/>
              </a:ext>
            </a:extLst>
          </p:cNvPr>
          <p:cNvSpPr/>
          <p:nvPr/>
        </p:nvSpPr>
        <p:spPr>
          <a:xfrm>
            <a:off x="15224028" y="312480"/>
            <a:ext cx="2035272" cy="716220"/>
          </a:xfrm>
          <a:custGeom>
            <a:avLst/>
            <a:gdLst/>
            <a:ahLst/>
            <a:cxnLst/>
            <a:rect l="l" t="t" r="r" b="b"/>
            <a:pathLst>
              <a:path w="2035272" h="716220">
                <a:moveTo>
                  <a:pt x="0" y="0"/>
                </a:moveTo>
                <a:lnTo>
                  <a:pt x="2035272" y="0"/>
                </a:lnTo>
                <a:lnTo>
                  <a:pt x="2035272" y="716220"/>
                </a:lnTo>
                <a:lnTo>
                  <a:pt x="0" y="716220"/>
                </a:lnTo>
                <a:lnTo>
                  <a:pt x="0" y="0"/>
                </a:lnTo>
                <a:close/>
              </a:path>
            </a:pathLst>
          </a:custGeom>
          <a:blipFill>
            <a:blip r:embed="rId3">
              <a:extLst>
                <a:ext uri="{96DAC541-7B7A-43D3-8B79-37D633B846F1}">
                  <asvg:svgBlip xmlns:asvg="http://schemas.microsoft.com/office/drawing/2016/SVG/main" r:embed="rId4"/>
                </a:ext>
              </a:extLst>
            </a:blip>
            <a:stretch>
              <a:fillRect l="-29718" t="-66107" r="-27809" b="-85571"/>
            </a:stretch>
          </a:blipFill>
        </p:spPr>
        <p:txBody>
          <a:bodyPr/>
          <a:lstStyle/>
          <a:p>
            <a:endParaRPr lang="en-US" dirty="0"/>
          </a:p>
        </p:txBody>
      </p:sp>
    </p:spTree>
    <p:extLst>
      <p:ext uri="{BB962C8B-B14F-4D97-AF65-F5344CB8AC3E}">
        <p14:creationId xmlns:p14="http://schemas.microsoft.com/office/powerpoint/2010/main" val="489278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DAEF2B-E029-8E55-6B24-F06935514217}"/>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817EB38E-36F8-41C4-7A7B-89CDB7A2AB45}"/>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B1E13786-23D4-6E27-E299-1D90A4995AA5}"/>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09AFB7A3-C5B8-0121-35D5-B2A5FD2D902B}"/>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5BFAA919-E4AB-2943-4C47-A7A7DF4F4183}"/>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20757002-868C-FCFC-14E4-E6A0EBFA7387}"/>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A0F3299C-BB5C-7C33-358D-1438BAC059E4}"/>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9" name="TextBox 9">
            <a:extLst>
              <a:ext uri="{FF2B5EF4-FFF2-40B4-BE49-F238E27FC236}">
                <a16:creationId xmlns:a16="http://schemas.microsoft.com/office/drawing/2014/main" id="{29C71975-A195-C7FB-A970-3743B649F13B}"/>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1" name="TextBox 11">
            <a:extLst>
              <a:ext uri="{FF2B5EF4-FFF2-40B4-BE49-F238E27FC236}">
                <a16:creationId xmlns:a16="http://schemas.microsoft.com/office/drawing/2014/main" id="{B5D4374F-D9C3-6E47-4B17-3F42E5384D56}"/>
              </a:ext>
            </a:extLst>
          </p:cNvPr>
          <p:cNvSpPr txBox="1"/>
          <p:nvPr/>
        </p:nvSpPr>
        <p:spPr>
          <a:xfrm>
            <a:off x="1028700" y="441961"/>
            <a:ext cx="49149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The million-dollar question</a:t>
            </a:r>
          </a:p>
        </p:txBody>
      </p:sp>
      <p:pic>
        <p:nvPicPr>
          <p:cNvPr id="14" name="Picture 13" descr="A screenshot of a social media account&#10;&#10;AI-generated content may be incorrect.">
            <a:extLst>
              <a:ext uri="{FF2B5EF4-FFF2-40B4-BE49-F238E27FC236}">
                <a16:creationId xmlns:a16="http://schemas.microsoft.com/office/drawing/2014/main" id="{4BF9C0B1-DB81-569A-9A71-2E51356427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1483876"/>
            <a:ext cx="12344400" cy="7319247"/>
          </a:xfrm>
          <a:prstGeom prst="rect">
            <a:avLst/>
          </a:prstGeom>
        </p:spPr>
      </p:pic>
      <p:sp>
        <p:nvSpPr>
          <p:cNvPr id="8" name="Google Shape;185;g36ea56e4fe5_0_61">
            <a:extLst>
              <a:ext uri="{FF2B5EF4-FFF2-40B4-BE49-F238E27FC236}">
                <a16:creationId xmlns:a16="http://schemas.microsoft.com/office/drawing/2014/main" id="{C0EB40DD-ED8C-1770-1609-67348E6DEEE6}"/>
              </a:ext>
            </a:extLst>
          </p:cNvPr>
          <p:cNvSpPr txBox="1"/>
          <p:nvPr/>
        </p:nvSpPr>
        <p:spPr>
          <a:xfrm>
            <a:off x="1053281" y="9566928"/>
            <a:ext cx="9531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dirty="0">
                <a:solidFill>
                  <a:srgbClr val="000000"/>
                </a:solidFill>
                <a:latin typeface="Outfit"/>
                <a:ea typeface="Outfit"/>
                <a:cs typeface="Outfit"/>
                <a:sym typeface="Outfit"/>
              </a:rPr>
              <a:t>Pg: 6</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191148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BBABA-1D21-6A7F-268A-86F9ADEDC851}"/>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F843E636-BE9A-CF19-E52D-8735E7667B16}"/>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CE91AE29-00FD-392D-525F-454AC1A8E559}"/>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36D22B96-36D0-E60E-62FB-BA931CAEC3EB}"/>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4D15C9A7-5237-5E33-C247-A22AD52DF283}"/>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4A2AA1D3-FB67-D01E-2DD4-E962819E471A}"/>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81F075E8-A308-AE40-FD19-C3ED819A2293}"/>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9" name="TextBox 9">
            <a:extLst>
              <a:ext uri="{FF2B5EF4-FFF2-40B4-BE49-F238E27FC236}">
                <a16:creationId xmlns:a16="http://schemas.microsoft.com/office/drawing/2014/main" id="{75A3E2DD-A419-FC27-DC5A-665E121C7D87}"/>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1" name="TextBox 11">
            <a:extLst>
              <a:ext uri="{FF2B5EF4-FFF2-40B4-BE49-F238E27FC236}">
                <a16:creationId xmlns:a16="http://schemas.microsoft.com/office/drawing/2014/main" id="{E88C17D3-AA83-432A-6880-34469AAC74C8}"/>
              </a:ext>
            </a:extLst>
          </p:cNvPr>
          <p:cNvSpPr txBox="1"/>
          <p:nvPr/>
        </p:nvSpPr>
        <p:spPr>
          <a:xfrm>
            <a:off x="1028700" y="441961"/>
            <a:ext cx="49149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The million-dollar question</a:t>
            </a:r>
          </a:p>
        </p:txBody>
      </p:sp>
      <p:pic>
        <p:nvPicPr>
          <p:cNvPr id="16" name="Picture 15">
            <a:extLst>
              <a:ext uri="{FF2B5EF4-FFF2-40B4-BE49-F238E27FC236}">
                <a16:creationId xmlns:a16="http://schemas.microsoft.com/office/drawing/2014/main" id="{635707D5-05DF-E288-F1E0-9FE34BA622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599" y="2628900"/>
            <a:ext cx="7262871" cy="4800600"/>
          </a:xfrm>
          <a:prstGeom prst="rect">
            <a:avLst/>
          </a:prstGeom>
        </p:spPr>
      </p:pic>
      <p:pic>
        <p:nvPicPr>
          <p:cNvPr id="17" name="Picture 16" descr="A quote on a white background&#10;&#10;AI-generated content may be incorrect.">
            <a:extLst>
              <a:ext uri="{FF2B5EF4-FFF2-40B4-BE49-F238E27FC236}">
                <a16:creationId xmlns:a16="http://schemas.microsoft.com/office/drawing/2014/main" id="{136099E5-859F-ADD9-6CFF-5C0455C6E8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7800" y="2702383"/>
            <a:ext cx="7058436" cy="4574716"/>
          </a:xfrm>
          <a:prstGeom prst="rect">
            <a:avLst/>
          </a:prstGeom>
        </p:spPr>
      </p:pic>
      <p:sp>
        <p:nvSpPr>
          <p:cNvPr id="8" name="Google Shape;185;g36ea56e4fe5_0_61">
            <a:extLst>
              <a:ext uri="{FF2B5EF4-FFF2-40B4-BE49-F238E27FC236}">
                <a16:creationId xmlns:a16="http://schemas.microsoft.com/office/drawing/2014/main" id="{3A8E01A1-E3DB-6644-96F7-75EE5E5F256E}"/>
              </a:ext>
            </a:extLst>
          </p:cNvPr>
          <p:cNvSpPr txBox="1"/>
          <p:nvPr/>
        </p:nvSpPr>
        <p:spPr>
          <a:xfrm>
            <a:off x="1028700" y="9552130"/>
            <a:ext cx="953100"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dirty="0">
                <a:solidFill>
                  <a:srgbClr val="000000"/>
                </a:solidFill>
                <a:latin typeface="Outfit"/>
                <a:ea typeface="Outfit"/>
                <a:cs typeface="Outfit"/>
                <a:sym typeface="Outfit"/>
              </a:rPr>
              <a:t>Pg: 7</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485423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F7BEA29C-D629-4FBC-1252-49FCB1B9E7D2}"/>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64CE3990-FF8E-AA5A-0B7E-61F4939F5181}"/>
              </a:ext>
            </a:extLst>
          </p:cNvPr>
          <p:cNvSpPr txBox="1"/>
          <p:nvPr/>
        </p:nvSpPr>
        <p:spPr>
          <a:xfrm>
            <a:off x="1028700" y="4322560"/>
            <a:ext cx="13597623" cy="1846659"/>
          </a:xfrm>
          <a:prstGeom prst="rect">
            <a:avLst/>
          </a:prstGeom>
        </p:spPr>
        <p:txBody>
          <a:bodyPr lIns="0" tIns="0" rIns="0" bIns="0" rtlCol="0" anchor="t">
            <a:spAutoFit/>
          </a:bodyPr>
          <a:lstStyle/>
          <a:p>
            <a:pPr algn="l">
              <a:lnSpc>
                <a:spcPts val="7150"/>
              </a:lnSpc>
            </a:pPr>
            <a:r>
              <a:rPr lang="en-US" sz="6500" b="1" dirty="0">
                <a:solidFill>
                  <a:schemeClr val="bg1"/>
                </a:solidFill>
                <a:latin typeface="Lexend Deca" panose="020B0604020202020204" charset="0"/>
                <a:ea typeface="Atkinson Hyperlegible Bold"/>
                <a:cs typeface="Lexend Deca" panose="020B0604020202020204" charset="0"/>
                <a:sym typeface="Atkinson Hyperlegible Bold"/>
              </a:rPr>
              <a:t>How do we actually know what works and what doesn’t?</a:t>
            </a:r>
          </a:p>
        </p:txBody>
      </p:sp>
      <p:grpSp>
        <p:nvGrpSpPr>
          <p:cNvPr id="5" name="Group 5">
            <a:extLst>
              <a:ext uri="{FF2B5EF4-FFF2-40B4-BE49-F238E27FC236}">
                <a16:creationId xmlns:a16="http://schemas.microsoft.com/office/drawing/2014/main" id="{11514543-4E1F-20D5-F12E-A70A8D0D3FF2}"/>
              </a:ext>
            </a:extLst>
          </p:cNvPr>
          <p:cNvGrpSpPr>
            <a:grpSpLocks noChangeAspect="1"/>
          </p:cNvGrpSpPr>
          <p:nvPr/>
        </p:nvGrpSpPr>
        <p:grpSpPr>
          <a:xfrm>
            <a:off x="16331765" y="473688"/>
            <a:ext cx="927535" cy="555012"/>
            <a:chOff x="0" y="0"/>
            <a:chExt cx="1855064" cy="1110031"/>
          </a:xfrm>
        </p:grpSpPr>
        <p:sp>
          <p:nvSpPr>
            <p:cNvPr id="6" name="Freeform 6">
              <a:extLst>
                <a:ext uri="{FF2B5EF4-FFF2-40B4-BE49-F238E27FC236}">
                  <a16:creationId xmlns:a16="http://schemas.microsoft.com/office/drawing/2014/main" id="{E64BDD60-68DB-8D0C-32BF-F00D3D131000}"/>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a:p>
          </p:txBody>
        </p:sp>
        <p:sp>
          <p:nvSpPr>
            <p:cNvPr id="7" name="Freeform 7">
              <a:extLst>
                <a:ext uri="{FF2B5EF4-FFF2-40B4-BE49-F238E27FC236}">
                  <a16:creationId xmlns:a16="http://schemas.microsoft.com/office/drawing/2014/main" id="{6CD29286-24D8-7EF9-1738-B247A923D1EE}"/>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a:p>
          </p:txBody>
        </p:sp>
        <p:sp>
          <p:nvSpPr>
            <p:cNvPr id="8" name="Freeform 8">
              <a:extLst>
                <a:ext uri="{FF2B5EF4-FFF2-40B4-BE49-F238E27FC236}">
                  <a16:creationId xmlns:a16="http://schemas.microsoft.com/office/drawing/2014/main" id="{2D472CE4-08DE-8A75-CA1A-333207FF9134}"/>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a:p>
          </p:txBody>
        </p:sp>
      </p:grpSp>
    </p:spTree>
    <p:extLst>
      <p:ext uri="{BB962C8B-B14F-4D97-AF65-F5344CB8AC3E}">
        <p14:creationId xmlns:p14="http://schemas.microsoft.com/office/powerpoint/2010/main" val="1270252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073BF4-7596-953B-8C9B-5F199AD9885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424B350-EFF5-043A-4C18-5BBAC440415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5917" r="-20140" b="-14557"/>
            </a:stretch>
          </a:blipFill>
        </p:spPr>
        <p:txBody>
          <a:bodyPr/>
          <a:lstStyle/>
          <a:p>
            <a:endParaRPr lang="en-US" dirty="0"/>
          </a:p>
        </p:txBody>
      </p:sp>
      <p:sp>
        <p:nvSpPr>
          <p:cNvPr id="3" name="TextBox 3">
            <a:extLst>
              <a:ext uri="{FF2B5EF4-FFF2-40B4-BE49-F238E27FC236}">
                <a16:creationId xmlns:a16="http://schemas.microsoft.com/office/drawing/2014/main" id="{926825E8-3FA3-2990-24E8-E7A8CE0363BF}"/>
              </a:ext>
            </a:extLst>
          </p:cNvPr>
          <p:cNvSpPr txBox="1"/>
          <p:nvPr/>
        </p:nvSpPr>
        <p:spPr>
          <a:xfrm>
            <a:off x="1028700" y="4479925"/>
            <a:ext cx="13830300" cy="1164806"/>
          </a:xfrm>
          <a:prstGeom prst="rect">
            <a:avLst/>
          </a:prstGeom>
        </p:spPr>
        <p:txBody>
          <a:bodyPr wrap="square" lIns="0" tIns="0" rIns="0" bIns="0" rtlCol="0" anchor="t">
            <a:spAutoFit/>
          </a:bodyPr>
          <a:lstStyle/>
          <a:p>
            <a:pPr>
              <a:lnSpc>
                <a:spcPts val="9799"/>
              </a:lnSpc>
            </a:pPr>
            <a:r>
              <a:rPr lang="en-US" sz="6999" dirty="0">
                <a:solidFill>
                  <a:srgbClr val="FFFFFF"/>
                </a:solidFill>
                <a:latin typeface="Outfit"/>
                <a:ea typeface="Outfit"/>
                <a:cs typeface="Outfit"/>
                <a:sym typeface="Outfit"/>
              </a:rPr>
              <a:t>Section [02]: Why Causal AI?</a:t>
            </a:r>
          </a:p>
        </p:txBody>
      </p:sp>
      <p:sp>
        <p:nvSpPr>
          <p:cNvPr id="5" name="AutoShape 5">
            <a:extLst>
              <a:ext uri="{FF2B5EF4-FFF2-40B4-BE49-F238E27FC236}">
                <a16:creationId xmlns:a16="http://schemas.microsoft.com/office/drawing/2014/main" id="{5D73C910-95B8-FF64-7FB3-5404C76E9B8D}"/>
              </a:ext>
            </a:extLst>
          </p:cNvPr>
          <p:cNvSpPr/>
          <p:nvPr/>
        </p:nvSpPr>
        <p:spPr>
          <a:xfrm>
            <a:off x="1028700" y="4271210"/>
            <a:ext cx="11361420" cy="0"/>
          </a:xfrm>
          <a:prstGeom prst="line">
            <a:avLst/>
          </a:prstGeom>
          <a:ln w="38100" cap="flat">
            <a:solidFill>
              <a:srgbClr val="FFFFFF"/>
            </a:solidFill>
            <a:prstDash val="solid"/>
            <a:headEnd type="none" w="sm" len="sm"/>
            <a:tailEnd type="none" w="sm" len="sm"/>
          </a:ln>
        </p:spPr>
        <p:txBody>
          <a:bodyPr/>
          <a:lstStyle/>
          <a:p>
            <a:endParaRPr lang="en-US" dirty="0"/>
          </a:p>
        </p:txBody>
      </p:sp>
      <p:sp>
        <p:nvSpPr>
          <p:cNvPr id="6" name="Freeform 6">
            <a:extLst>
              <a:ext uri="{FF2B5EF4-FFF2-40B4-BE49-F238E27FC236}">
                <a16:creationId xmlns:a16="http://schemas.microsoft.com/office/drawing/2014/main" id="{19E6FA39-D334-6409-6644-FB3A517FF7C4}"/>
              </a:ext>
            </a:extLst>
          </p:cNvPr>
          <p:cNvSpPr/>
          <p:nvPr/>
        </p:nvSpPr>
        <p:spPr>
          <a:xfrm>
            <a:off x="15224028" y="312480"/>
            <a:ext cx="2035272" cy="716220"/>
          </a:xfrm>
          <a:custGeom>
            <a:avLst/>
            <a:gdLst/>
            <a:ahLst/>
            <a:cxnLst/>
            <a:rect l="l" t="t" r="r" b="b"/>
            <a:pathLst>
              <a:path w="2035272" h="716220">
                <a:moveTo>
                  <a:pt x="0" y="0"/>
                </a:moveTo>
                <a:lnTo>
                  <a:pt x="2035272" y="0"/>
                </a:lnTo>
                <a:lnTo>
                  <a:pt x="2035272" y="716220"/>
                </a:lnTo>
                <a:lnTo>
                  <a:pt x="0" y="716220"/>
                </a:lnTo>
                <a:lnTo>
                  <a:pt x="0" y="0"/>
                </a:lnTo>
                <a:close/>
              </a:path>
            </a:pathLst>
          </a:custGeom>
          <a:blipFill>
            <a:blip r:embed="rId3">
              <a:extLst>
                <a:ext uri="{96DAC541-7B7A-43D3-8B79-37D633B846F1}">
                  <asvg:svgBlip xmlns:asvg="http://schemas.microsoft.com/office/drawing/2016/SVG/main" r:embed="rId4"/>
                </a:ext>
              </a:extLst>
            </a:blip>
            <a:stretch>
              <a:fillRect l="-29718" t="-66107" r="-27809" b="-85571"/>
            </a:stretch>
          </a:blipFill>
        </p:spPr>
        <p:txBody>
          <a:bodyPr/>
          <a:lstStyle/>
          <a:p>
            <a:endParaRPr lang="en-US" dirty="0"/>
          </a:p>
        </p:txBody>
      </p:sp>
    </p:spTree>
    <p:extLst>
      <p:ext uri="{BB962C8B-B14F-4D97-AF65-F5344CB8AC3E}">
        <p14:creationId xmlns:p14="http://schemas.microsoft.com/office/powerpoint/2010/main" val="13830261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28CD1E3B10FD647B2C00F8D5CAE40C5" ma:contentTypeVersion="29" ma:contentTypeDescription="Create a new document." ma:contentTypeScope="" ma:versionID="5ae1002b84da2e0cdc6cefba5629065c">
  <xsd:schema xmlns:xsd="http://www.w3.org/2001/XMLSchema" xmlns:xs="http://www.w3.org/2001/XMLSchema" xmlns:p="http://schemas.microsoft.com/office/2006/metadata/properties" xmlns:ns2="53292dda-03c3-4977-bff8-bb8e9ba9cad7" xmlns:ns3="c866c9ed-2f7a-4860-bf57-8153ff3a210a" targetNamespace="http://schemas.microsoft.com/office/2006/metadata/properties" ma:root="true" ma:fieldsID="5165f4bd19b4b66600da1cc23aa1ddf4" ns2:_="" ns3:_="">
    <xsd:import namespace="53292dda-03c3-4977-bff8-bb8e9ba9cad7"/>
    <xsd:import namespace="c866c9ed-2f7a-4860-bf57-8153ff3a210a"/>
    <xsd:element name="properties">
      <xsd:complexType>
        <xsd:sequence>
          <xsd:element name="documentManagement">
            <xsd:complexType>
              <xsd:all>
                <xsd:element ref="ns2:PageCount" minOccurs="0"/>
                <xsd:element ref="ns2:AssetStage" minOccurs="0"/>
                <xsd:element ref="ns2:DaysAllocated" minOccurs="0"/>
                <xsd:element ref="ns2:Priority" minOccurs="0"/>
                <xsd:element ref="ns2:Process" minOccurs="0"/>
                <xsd:element ref="ns2:MediaServiceMetadata" minOccurs="0"/>
                <xsd:element ref="ns2:MediaServiceFastMetadata" minOccurs="0"/>
                <xsd:element ref="ns2:MediaServiceSearchProperties" minOccurs="0"/>
                <xsd:element ref="ns2:MediaServiceObjectDetectorVersions" minOccurs="0"/>
                <xsd:element ref="ns2:Asset_x0020_Number" minOccurs="0"/>
                <xsd:element ref="ns2:Asset_x0020_Type" minOccurs="0"/>
                <xsd:element ref="ns2:Category" minOccurs="0"/>
                <xsd:element ref="ns2:Early_x0020_Access" minOccurs="0"/>
                <xsd:element ref="ns2:Plagiarism_x0020_Originality" minOccurs="0"/>
                <xsd:element ref="ns2:TR_x0020_Score" minOccurs="0"/>
                <xsd:element ref="ns2:Notes0" minOccurs="0"/>
                <xsd:element ref="ns2:Reviewer" minOccurs="0"/>
                <xsd:element ref="ns2:TR_x0020_Name_x0020_1"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ServiceLocation" minOccurs="0"/>
                <xsd:element ref="ns2:SafisComment" minOccurs="0"/>
                <xsd:element ref="ns2:MediaLengthInSecond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3292dda-03c3-4977-bff8-bb8e9ba9cad7" elementFormDefault="qualified">
    <xsd:import namespace="http://schemas.microsoft.com/office/2006/documentManagement/types"/>
    <xsd:import namespace="http://schemas.microsoft.com/office/infopath/2007/PartnerControls"/>
    <xsd:element name="PageCount" ma:index="8" nillable="true" ma:displayName="Page Count" ma:decimals="0" ma:format="Dropdown" ma:internalName="PageCount" ma:percentage="FALSE">
      <xsd:simpleType>
        <xsd:restriction base="dms:Number"/>
      </xsd:simpleType>
    </xsd:element>
    <xsd:element name="AssetStage" ma:index="9" nillable="true" ma:displayName="Asset Stage" ma:format="Dropdown" ma:internalName="AssetStage">
      <xsd:simpleType>
        <xsd:union memberTypes="dms:Text">
          <xsd:simpleType>
            <xsd:restriction base="dms:Choice">
              <xsd:enumeration value="Preliminary Draft In"/>
              <xsd:enumeration value="1st Preliminary Draft Revision"/>
              <xsd:enumeration value="1st Revision Submission"/>
              <xsd:enumeration value="2nd Preliminary Draft Revision"/>
              <xsd:enumeration value="2nd Revision Submission"/>
              <xsd:enumeration value="3rd Preliminary Draft Revision"/>
              <xsd:enumeration value="3rd Revision Submission"/>
              <xsd:enumeration value="Preliminary Draft Acceptance"/>
              <xsd:enumeration value="Draft Ready for Review"/>
              <xsd:enumeration value="Technical Review Sent"/>
              <xsd:enumeration value="Technical Review Received"/>
              <xsd:enumeration value="Rewrites Ready"/>
              <xsd:enumeration value="Rewrites Sent"/>
              <xsd:enumeration value="Final Draft Submission"/>
              <xsd:enumeration value="Final Draft Revision"/>
              <xsd:enumeration value="Final Draft Revision Received"/>
              <xsd:enumeration value="Final Draft Acceptance"/>
              <xsd:enumeration value="Technical Editing"/>
              <xsd:enumeration value="Copy Edit Submission"/>
              <xsd:enumeration value="Copy Editing Done"/>
              <xsd:enumeration value="Placed for Indexing"/>
              <xsd:enumeration value="Indexed"/>
              <xsd:enumeration value="Layouts"/>
              <xsd:enumeration value="Proof Read Submission"/>
              <xsd:enumeration value="Proof Reading Done"/>
              <xsd:enumeration value="PR - Checks"/>
              <xsd:enumeration value="Prefinals Ready"/>
              <xsd:enumeration value="Prefinals Sent"/>
              <xsd:enumeration value="Prefinals Received"/>
              <xsd:enumeration value="Final Review"/>
              <xsd:enumeration value="Finals Completed"/>
              <xsd:enumeration value="​Indexer Finalization"/>
              <xsd:enumeration value="​Editor Finalization"/>
              <xsd:enumeration value="​Production Designer Finalization"/>
              <xsd:enumeration value="Porfolio Director - Checks"/>
              <xsd:enumeration value="​Upload"/>
              <xsd:enumeration value="​Graphics and Code Bundle Complete"/>
              <xsd:enumeration value="​Post Upload"/>
              <xsd:enumeration value="​Published"/>
            </xsd:restriction>
          </xsd:simpleType>
        </xsd:union>
      </xsd:simpleType>
    </xsd:element>
    <xsd:element name="DaysAllocated" ma:index="10" nillable="true" ma:displayName="Days Allocated" ma:decimals="0" ma:default="1" ma:format="Dropdown" ma:internalName="DaysAllocated" ma:percentage="FALSE">
      <xsd:simpleType>
        <xsd:restriction base="dms:Number"/>
      </xsd:simpleType>
    </xsd:element>
    <xsd:element name="Priority" ma:index="11" nillable="true" ma:displayName="Priority" ma:default="0" ma:internalName="Priority">
      <xsd:simpleType>
        <xsd:restriction base="dms:Boolean"/>
      </xsd:simpleType>
    </xsd:element>
    <xsd:element name="Process" ma:index="12" nillable="true" ma:displayName="Process" ma:default="CE" ma:format="Dropdown" ma:internalName="Process">
      <xsd:simpleType>
        <xsd:restriction base="dms:Choice">
          <xsd:enumeration value="CE"/>
          <xsd:enumeration value="LSE"/>
          <xsd:enumeration value="DCE"/>
          <xsd:enumeration value="WPR"/>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Asset_x0020_Number" ma:index="17" nillable="true" ma:displayName="Asset Number" ma:description="This is the asset number of the project and no asset type should have same numbers" ma:format="Dropdown" ma:internalName="Asset_x0020_Number">
      <xsd:simpleType>
        <xsd:union memberTypes="dms:Text">
          <xsd:simpleType>
            <xsd:restriction base="dms:Choice">
              <xsd:enumeration value="1"/>
              <xsd:enumeration value="2"/>
              <xsd:enumeration value="3"/>
              <xsd:enumeration value="4"/>
              <xsd:enumeration value="5"/>
              <xsd:enumeration value="6"/>
              <xsd:enumeration value="7"/>
              <xsd:enumeration value="8"/>
              <xsd:enumeration value="9"/>
              <xsd:enumeration value="10"/>
              <xsd:enumeration value="11"/>
              <xsd:enumeration value="12"/>
              <xsd:enumeration value="13"/>
              <xsd:enumeration value="14"/>
              <xsd:enumeration value="15"/>
              <xsd:enumeration value="16"/>
              <xsd:enumeration value="17"/>
              <xsd:enumeration value="18"/>
              <xsd:enumeration value="19"/>
              <xsd:enumeration value="20"/>
              <xsd:enumeration value="21"/>
              <xsd:enumeration value="22"/>
              <xsd:enumeration value="23"/>
              <xsd:enumeration value="24"/>
              <xsd:enumeration value="25"/>
              <xsd:enumeration value="26"/>
              <xsd:enumeration value="27"/>
              <xsd:enumeration value="28"/>
              <xsd:enumeration value="29"/>
              <xsd:enumeration value="30"/>
              <xsd:enumeration value="31"/>
              <xsd:enumeration value="32"/>
              <xsd:enumeration value="33"/>
              <xsd:enumeration value="34"/>
              <xsd:enumeration value="35"/>
              <xsd:enumeration value="36"/>
              <xsd:enumeration value="37"/>
              <xsd:enumeration value="38"/>
              <xsd:enumeration value="39"/>
              <xsd:enumeration value="40"/>
            </xsd:restriction>
          </xsd:simpleType>
        </xsd:union>
      </xsd:simpleType>
    </xsd:element>
    <xsd:element name="Asset_x0020_Type" ma:index="18" nillable="true" ma:displayName="Asset Type" ma:description="This is the type of Asset related to the product development" ma:format="Dropdown" ma:internalName="Asset_x0020_Type">
      <xsd:simpleType>
        <xsd:restriction base="dms:Choice">
          <xsd:enumeration value="Chapter"/>
          <xsd:enumeration value="Video"/>
          <xsd:enumeration value="Index"/>
          <xsd:enumeration value="Front Matter"/>
          <xsd:enumeration value="Back Matter"/>
          <xsd:enumeration value="Code"/>
          <xsd:enumeration value="Book"/>
          <xsd:enumeration value="Graphic"/>
          <xsd:enumeration value="Other"/>
        </xsd:restriction>
      </xsd:simpleType>
    </xsd:element>
    <xsd:element name="Category" ma:index="19" nillable="true" ma:displayName="Category" ma:format="Dropdown" ma:internalName="Category">
      <xsd:simpleType>
        <xsd:restriction base="dms:Choice">
          <xsd:enumeration value="Cybersecurity"/>
          <xsd:enumeration value="Data Engineering"/>
          <xsd:enumeration value="Data Science"/>
          <xsd:enumeration value="Embedded Systems Development"/>
          <xsd:enumeration value="Game Development"/>
          <xsd:enumeration value="LLM Engineering"/>
          <xsd:enumeration value="Software Engineering and Architecture"/>
          <xsd:enumeration value="Systems Administration and Networking"/>
          <xsd:enumeration value="Tech Powered Pro"/>
          <xsd:enumeration value="Web &amp; Application Development"/>
        </xsd:restriction>
      </xsd:simpleType>
    </xsd:element>
    <xsd:element name="Early_x0020_Access" ma:index="20" nillable="true" ma:displayName="Early Access" ma:default="0" ma:description="This is an option which you select when you want the chapter to be a part of the Early Access" ma:internalName="Early_x0020_Access">
      <xsd:simpleType>
        <xsd:restriction base="dms:Boolean"/>
      </xsd:simpleType>
    </xsd:element>
    <xsd:element name="Plagiarism_x0020_Originality" ma:index="21" nillable="true" ma:displayName="Plagiarism Originality" ma:description="This is a column to fill the plagiarism originality scores" ma:internalName="Plagiarism_x0020_Originality">
      <xsd:simpleType>
        <xsd:restriction base="dms:Number"/>
      </xsd:simpleType>
    </xsd:element>
    <xsd:element name="TR_x0020_Score" ma:index="22" nillable="true" ma:displayName="TR Score" ma:decimals="1" ma:internalName="TR_x0020_Score">
      <xsd:simpleType>
        <xsd:restriction base="dms:Number">
          <xsd:maxInclusive value="10"/>
          <xsd:minInclusive value="1"/>
        </xsd:restriction>
      </xsd:simpleType>
    </xsd:element>
    <xsd:element name="Notes0" ma:index="23" nillable="true" ma:displayName="Notes" ma:internalName="Notes0">
      <xsd:simpleType>
        <xsd:restriction base="dms:Text">
          <xsd:maxLength value="255"/>
        </xsd:restriction>
      </xsd:simpleType>
    </xsd:element>
    <xsd:element name="Reviewer" ma:index="24" nillable="true" ma:displayName="Reviewer" ma:format="Dropdown" ma:internalName="Reviewer">
      <xsd:simpleType>
        <xsd:restriction base="dms:Text">
          <xsd:maxLength value="255"/>
        </xsd:restriction>
      </xsd:simpleType>
    </xsd:element>
    <xsd:element name="TR_x0020_Name_x0020_1" ma:index="25" nillable="true" ma:displayName="TR Name 1" ma:description="&quot;attack&quot; in &quot;Compressor&quot; bullet point&#10;&#10;I am keeping this highlighted so that I can explain what Attack (technical sound term) means in the Glossary." ma:internalName="TR_x0020_Name_x0020_1">
      <xsd:simpleType>
        <xsd:restriction base="dms:Note">
          <xsd:maxLength value="255"/>
        </xsd:restriction>
      </xsd:simpleType>
    </xsd:element>
    <xsd:element name="lcf76f155ced4ddcb4097134ff3c332f" ma:index="27" nillable="true" ma:taxonomy="true" ma:internalName="lcf76f155ced4ddcb4097134ff3c332f" ma:taxonomyFieldName="MediaServiceImageTags" ma:displayName="Image Tags" ma:readOnly="false" ma:fieldId="{5cf76f15-5ced-4ddc-b409-7134ff3c332f}" ma:taxonomyMulti="true" ma:sspId="c4206cbd-ed67-49c0-b8a0-af32ee4f262e" ma:termSetId="09814cd3-568e-fe90-9814-8d621ff8fb84" ma:anchorId="fba54fb3-c3e1-fe81-a776-ca4b69148c4d" ma:open="true" ma:isKeyword="false">
      <xsd:complexType>
        <xsd:sequence>
          <xsd:element ref="pc:Terms" minOccurs="0" maxOccurs="1"/>
        </xsd:sequence>
      </xsd:complexType>
    </xsd:element>
    <xsd:element name="MediaServiceDateTaken" ma:index="29" nillable="true" ma:displayName="MediaServiceDateTaken" ma:hidden="true" ma:indexed="true" ma:internalName="MediaServiceDateTaken" ma:readOnly="true">
      <xsd:simpleType>
        <xsd:restriction base="dms:Text"/>
      </xsd:simpleType>
    </xsd:element>
    <xsd:element name="MediaServiceOCR" ma:index="30" nillable="true" ma:displayName="Extracted Text" ma:internalName="MediaServiceOCR" ma:readOnly="true">
      <xsd:simpleType>
        <xsd:restriction base="dms:Note">
          <xsd:maxLength value="255"/>
        </xsd:restriction>
      </xsd:simpleType>
    </xsd:element>
    <xsd:element name="MediaServiceGenerationTime" ma:index="31" nillable="true" ma:displayName="MediaServiceGenerationTime" ma:hidden="true" ma:internalName="MediaServiceGenerationTime" ma:readOnly="true">
      <xsd:simpleType>
        <xsd:restriction base="dms:Text"/>
      </xsd:simpleType>
    </xsd:element>
    <xsd:element name="MediaServiceEventHashCode" ma:index="32" nillable="true" ma:displayName="MediaServiceEventHashCode" ma:hidden="true" ma:internalName="MediaServiceEventHashCode" ma:readOnly="true">
      <xsd:simpleType>
        <xsd:restriction base="dms:Text"/>
      </xsd:simpleType>
    </xsd:element>
    <xsd:element name="MediaServiceLocation" ma:index="33" nillable="true" ma:displayName="Location" ma:description="" ma:indexed="true" ma:internalName="MediaServiceLocation" ma:readOnly="true">
      <xsd:simpleType>
        <xsd:restriction base="dms:Text"/>
      </xsd:simpleType>
    </xsd:element>
    <xsd:element name="SafisComment" ma:index="34" nillable="true" ma:displayName="Safis Comment" ma:format="Dropdown" ma:internalName="SafisComment">
      <xsd:simpleType>
        <xsd:restriction base="dms:Choice">
          <xsd:enumeration value="Same Day TAT"/>
          <xsd:enumeration value="One Day TAT"/>
        </xsd:restriction>
      </xsd:simpleType>
    </xsd:element>
    <xsd:element name="MediaLengthInSeconds" ma:index="35" nillable="true" ma:displayName="MediaLengthInSeconds" ma:hidden="true" ma:internalName="MediaLengthInSeconds" ma:readOnly="true">
      <xsd:simpleType>
        <xsd:restriction base="dms:Unknown"/>
      </xsd:simpleType>
    </xsd:element>
    <xsd:element name="MediaServiceBillingMetadata" ma:index="36"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866c9ed-2f7a-4860-bf57-8153ff3a210a" elementFormDefault="qualified">
    <xsd:import namespace="http://schemas.microsoft.com/office/2006/documentManagement/types"/>
    <xsd:import namespace="http://schemas.microsoft.com/office/infopath/2007/PartnerControls"/>
    <xsd:element name="TaxCatchAll" ma:index="28" nillable="true" ma:displayName="Taxonomy Catch All Column" ma:hidden="true" ma:list="{b0b99e7b-2d5c-4d76-8978-e279b984ef45}" ma:internalName="TaxCatchAll" ma:showField="CatchAllData" ma:web="c866c9ed-2f7a-4860-bf57-8153ff3a210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afisComment xmlns="53292dda-03c3-4977-bff8-bb8e9ba9cad7" xsi:nil="true"/>
    <TaxCatchAll xmlns="c866c9ed-2f7a-4860-bf57-8153ff3a210a" xsi:nil="true"/>
    <PageCount xmlns="53292dda-03c3-4977-bff8-bb8e9ba9cad7" xsi:nil="true"/>
    <Notes0 xmlns="53292dda-03c3-4977-bff8-bb8e9ba9cad7" xsi:nil="true"/>
    <Early_x0020_Access xmlns="53292dda-03c3-4977-bff8-bb8e9ba9cad7">false</Early_x0020_Access>
    <TR_x0020_Name_x0020_1 xmlns="53292dda-03c3-4977-bff8-bb8e9ba9cad7" xsi:nil="true"/>
    <Reviewer xmlns="53292dda-03c3-4977-bff8-bb8e9ba9cad7" xsi:nil="true"/>
    <DaysAllocated xmlns="53292dda-03c3-4977-bff8-bb8e9ba9cad7">1</DaysAllocated>
    <Priority xmlns="53292dda-03c3-4977-bff8-bb8e9ba9cad7">false</Priority>
    <TR_x0020_Score xmlns="53292dda-03c3-4977-bff8-bb8e9ba9cad7" xsi:nil="true"/>
    <lcf76f155ced4ddcb4097134ff3c332f xmlns="53292dda-03c3-4977-bff8-bb8e9ba9cad7">
      <Terms xmlns="http://schemas.microsoft.com/office/infopath/2007/PartnerControls"/>
    </lcf76f155ced4ddcb4097134ff3c332f>
    <Asset_x0020_Number xmlns="53292dda-03c3-4977-bff8-bb8e9ba9cad7" xsi:nil="true"/>
    <Plagiarism_x0020_Originality xmlns="53292dda-03c3-4977-bff8-bb8e9ba9cad7" xsi:nil="true"/>
    <AssetStage xmlns="53292dda-03c3-4977-bff8-bb8e9ba9cad7" xsi:nil="true"/>
    <Process xmlns="53292dda-03c3-4977-bff8-bb8e9ba9cad7">CE</Process>
    <Asset_x0020_Type xmlns="53292dda-03c3-4977-bff8-bb8e9ba9cad7" xsi:nil="true"/>
    <Category xmlns="53292dda-03c3-4977-bff8-bb8e9ba9cad7" xsi:nil="true"/>
  </documentManagement>
</p:properties>
</file>

<file path=customXml/itemProps1.xml><?xml version="1.0" encoding="utf-8"?>
<ds:datastoreItem xmlns:ds="http://schemas.openxmlformats.org/officeDocument/2006/customXml" ds:itemID="{EFC7D6B8-73F4-4623-9D70-557037A9F097}"/>
</file>

<file path=customXml/itemProps2.xml><?xml version="1.0" encoding="utf-8"?>
<ds:datastoreItem xmlns:ds="http://schemas.openxmlformats.org/officeDocument/2006/customXml" ds:itemID="{A8BDE9C8-4436-4269-B71F-BA50A542BD03}"/>
</file>

<file path=customXml/itemProps3.xml><?xml version="1.0" encoding="utf-8"?>
<ds:datastoreItem xmlns:ds="http://schemas.openxmlformats.org/officeDocument/2006/customXml" ds:itemID="{00B1302C-FEEE-4E38-B89A-4281D651C641}"/>
</file>

<file path=docProps/app.xml><?xml version="1.0" encoding="utf-8"?>
<Properties xmlns="http://schemas.openxmlformats.org/officeDocument/2006/extended-properties" xmlns:vt="http://schemas.openxmlformats.org/officeDocument/2006/docPropsVTypes">
  <TotalTime>1005</TotalTime>
  <Words>1408</Words>
  <Application>Microsoft Office PowerPoint</Application>
  <PresentationFormat>Custom</PresentationFormat>
  <Paragraphs>257</Paragraphs>
  <Slides>37</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Outfit</vt:lpstr>
      <vt:lpstr>Symbol</vt:lpstr>
      <vt:lpstr>Arial</vt:lpstr>
      <vt:lpstr>Lexend Deca</vt:lpstr>
      <vt:lpstr>Calibri</vt:lpstr>
      <vt:lpstr>Outfit Bold</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cp:lastModifiedBy>Aniket Shetty</cp:lastModifiedBy>
  <cp:revision>31</cp:revision>
  <dcterms:created xsi:type="dcterms:W3CDTF">2006-08-16T00:00:00Z</dcterms:created>
  <dcterms:modified xsi:type="dcterms:W3CDTF">2025-07-18T12:08:13Z</dcterms:modified>
  <dc:identifier>DAGmMKGe-eA</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0x010100F28CD1E3B10FD647B2C00F8D5CAE40C5</vt:lpwstr>
  </property>
</Properties>
</file>